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8" r:id="rId3"/>
    <p:sldId id="260" r:id="rId4"/>
    <p:sldId id="291" r:id="rId5"/>
    <p:sldId id="293" r:id="rId6"/>
    <p:sldId id="294" r:id="rId7"/>
    <p:sldId id="295" r:id="rId8"/>
    <p:sldId id="296" r:id="rId9"/>
    <p:sldId id="292" r:id="rId10"/>
    <p:sldId id="297" r:id="rId11"/>
    <p:sldId id="298" r:id="rId12"/>
    <p:sldId id="303" r:id="rId13"/>
    <p:sldId id="304" r:id="rId14"/>
    <p:sldId id="299" r:id="rId15"/>
    <p:sldId id="300" r:id="rId16"/>
    <p:sldId id="301" r:id="rId17"/>
    <p:sldId id="302" r:id="rId18"/>
    <p:sldId id="305" r:id="rId19"/>
    <p:sldId id="306" r:id="rId20"/>
    <p:sldId id="307" r:id="rId21"/>
    <p:sldId id="308" r:id="rId22"/>
    <p:sldId id="310" r:id="rId23"/>
    <p:sldId id="311" r:id="rId24"/>
    <p:sldId id="338" r:id="rId25"/>
    <p:sldId id="312" r:id="rId26"/>
    <p:sldId id="313" r:id="rId27"/>
    <p:sldId id="314" r:id="rId28"/>
    <p:sldId id="315" r:id="rId29"/>
    <p:sldId id="317" r:id="rId30"/>
    <p:sldId id="318" r:id="rId31"/>
    <p:sldId id="319" r:id="rId32"/>
    <p:sldId id="321" r:id="rId33"/>
    <p:sldId id="325" r:id="rId34"/>
    <p:sldId id="322" r:id="rId35"/>
    <p:sldId id="323" r:id="rId36"/>
    <p:sldId id="350" r:id="rId37"/>
    <p:sldId id="324" r:id="rId38"/>
    <p:sldId id="326" r:id="rId39"/>
    <p:sldId id="327" r:id="rId40"/>
    <p:sldId id="328" r:id="rId41"/>
    <p:sldId id="329" r:id="rId42"/>
    <p:sldId id="330" r:id="rId43"/>
    <p:sldId id="331" r:id="rId44"/>
    <p:sldId id="334" r:id="rId45"/>
    <p:sldId id="335" r:id="rId46"/>
    <p:sldId id="337" r:id="rId47"/>
    <p:sldId id="336" r:id="rId48"/>
    <p:sldId id="332" r:id="rId49"/>
    <p:sldId id="333" r:id="rId50"/>
    <p:sldId id="339" r:id="rId51"/>
    <p:sldId id="340" r:id="rId52"/>
    <p:sldId id="341" r:id="rId53"/>
    <p:sldId id="342" r:id="rId54"/>
    <p:sldId id="343" r:id="rId55"/>
    <p:sldId id="345" r:id="rId56"/>
    <p:sldId id="346" r:id="rId57"/>
    <p:sldId id="347" r:id="rId58"/>
    <p:sldId id="348" r:id="rId59"/>
    <p:sldId id="349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資管系一乙-范燁庭" initials="資管系一乙-范燁庭" lastIdx="1" clrIdx="0">
    <p:extLst>
      <p:ext uri="{19B8F6BF-5375-455C-9EA6-DF929625EA0E}">
        <p15:presenceInfo xmlns:p15="http://schemas.microsoft.com/office/powerpoint/2012/main" userId="S-1-5-21-1423233139-474295193-4133697807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FFCC00"/>
    <a:srgbClr val="FFFFFF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0426" autoAdjust="0"/>
  </p:normalViewPr>
  <p:slideViewPr>
    <p:cSldViewPr snapToGrid="0">
      <p:cViewPr varScale="1">
        <p:scale>
          <a:sx n="103" d="100"/>
          <a:sy n="103" d="100"/>
        </p:scale>
        <p:origin x="103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D323E6EE-5678-4C9B-B73F-401CDD5A34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457C667-881E-4C33-952E-E045FDF21B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12B71-DE4F-47C5-83EA-09AB748403B9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F419E6E-AFEC-45D2-9D92-A424AE6C19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C531EC1-0AD5-4E6F-BA75-2604BD9A4D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A6445-2312-4FC0-B082-15BC31D1BD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42531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8F2D9-91DA-455F-A9DD-F79832AE1341}" type="datetimeFigureOut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F04BD-85B3-4ADA-8AAB-2113ADF254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4504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8889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855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098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286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6175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959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326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8510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181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812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416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7553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531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612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0268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215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675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540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1612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2863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0343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553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1934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02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3838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33961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8539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661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6607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054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6065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98046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090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75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8033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3505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0732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66442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9648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1076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88941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24316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9024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274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1206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28756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98895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90791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5808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349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420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2113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1969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F04BD-85B3-4ADA-8AAB-2113ADF2542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296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1EA9-69BB-4C70-9B8E-C44C33ED4820}" type="datetime1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3A42-B037-4911-8EE8-398BADC7BBC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101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9223-6768-48F2-9276-C96184C021FF}" type="datetime1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3A42-B037-4911-8EE8-398BADC7BB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516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E5161-6552-4460-8EF8-DCDA54BAEF03}" type="datetime1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3A42-B037-4911-8EE8-398BADC7BB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23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C677-3BCD-4F63-85EE-02DC0A65FE0B}" type="datetime1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3A42-B037-4911-8EE8-398BADC7BB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0995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54C02-1BD3-4759-B8A6-AE6FBC0C26C5}" type="datetime1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3A42-B037-4911-8EE8-398BADC7BBC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56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38430-7788-45C1-859B-F5294FD14CF6}" type="datetime1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3A42-B037-4911-8EE8-398BADC7BB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8709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07770-6164-454C-A394-49F14D38C551}" type="datetime1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3A42-B037-4911-8EE8-398BADC7BB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758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276A6-B109-4C78-8135-ADAE5CB01816}" type="datetime1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3A42-B037-4911-8EE8-398BADC7BB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04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7F311-CD4B-429C-8153-50396AFD37AB}" type="datetime1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3A42-B037-4911-8EE8-398BADC7BB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151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2819511-080C-414B-ADDB-C8FB40E9589C}" type="datetime1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343A42-B037-4911-8EE8-398BADC7BB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6960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7644A-566A-46A5-9E82-50AE96932E8D}" type="datetime1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3A42-B037-4911-8EE8-398BADC7BBC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9902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CC9EE37-26AD-4876-8187-196BCEA70036}" type="datetime1">
              <a:rPr lang="zh-TW" altLang="en-US" smtClean="0"/>
              <a:t>2022/1/25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343A42-B037-4911-8EE8-398BADC7BBC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81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MLzZz5LIT3CnsOE2s7-1KQ?view" TargetMode="Externa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ED22B8-A5EC-4268-A564-7610CB332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altLang="zh-TW" sz="6600" b="1" dirty="0">
                <a:latin typeface="Agency FB" panose="020B0503020202020204" pitchFamily="34" charset="0"/>
                <a:ea typeface="標楷體" panose="03000509000000000000" pitchFamily="65" charset="-120"/>
              </a:rPr>
              <a:t>Bonita</a:t>
            </a:r>
            <a:endParaRPr lang="zh-TW" altLang="en-US" sz="6600" b="1" dirty="0">
              <a:latin typeface="Agency FB" panose="020B0503020202020204" pitchFamily="34" charset="0"/>
              <a:ea typeface="標楷體" panose="03000509000000000000" pitchFamily="65" charset="-120"/>
            </a:endParaRPr>
          </a:p>
        </p:txBody>
      </p:sp>
      <p:pic>
        <p:nvPicPr>
          <p:cNvPr id="40" name="圖形 39">
            <a:extLst>
              <a:ext uri="{FF2B5EF4-FFF2-40B4-BE49-F238E27FC236}">
                <a16:creationId xmlns:a16="http://schemas.microsoft.com/office/drawing/2014/main" id="{07C03A80-A4E3-4E2F-91B6-05CBC406C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2385" y="4743934"/>
            <a:ext cx="1539615" cy="1584000"/>
          </a:xfrm>
          <a:prstGeom prst="rect">
            <a:avLst/>
          </a:prstGeom>
        </p:spPr>
      </p:pic>
      <p:pic>
        <p:nvPicPr>
          <p:cNvPr id="6" name="圖形 5">
            <a:extLst>
              <a:ext uri="{FF2B5EF4-FFF2-40B4-BE49-F238E27FC236}">
                <a16:creationId xmlns:a16="http://schemas.microsoft.com/office/drawing/2014/main" id="{F5BB9C5B-BDFE-43DB-8D48-A3AEEF512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986360" flipH="1">
            <a:off x="10652385" y="40547"/>
            <a:ext cx="1539615" cy="15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63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FC7CEA40-818D-432A-AE80-0DFCABE1B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12" y="1072063"/>
            <a:ext cx="10891175" cy="578593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9907D81B-B4D4-48B8-933A-8FB22A5B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9537" y="6446641"/>
            <a:ext cx="1312025" cy="365125"/>
          </a:xfrm>
        </p:spPr>
        <p:txBody>
          <a:bodyPr/>
          <a:lstStyle/>
          <a:p>
            <a:fld id="{C1343A42-B037-4911-8EE8-398BADC7BBC2}" type="slidenum">
              <a:rPr lang="zh-TW" altLang="en-US" sz="1800" smtClean="0">
                <a:solidFill>
                  <a:schemeClr val="accent2"/>
                </a:solidFill>
              </a:rPr>
              <a:t>10</a:t>
            </a:fld>
            <a:endParaRPr lang="zh-TW" altLang="en-US" sz="1800" dirty="0">
              <a:solidFill>
                <a:schemeClr val="accent2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B37A79A-2A0A-43FE-B6BE-BC49F1570FB8}"/>
              </a:ext>
            </a:extLst>
          </p:cNvPr>
          <p:cNvSpPr txBox="1"/>
          <p:nvPr/>
        </p:nvSpPr>
        <p:spPr>
          <a:xfrm>
            <a:off x="1954518" y="2760818"/>
            <a:ext cx="219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</a:t>
            </a:r>
            <a:r>
              <a:rPr lang="en-US" altLang="zh-TW" sz="16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lang="zh-TW" altLang="en-US" sz="16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54ECDD-E3C7-4F29-A096-92C79EA8C19F}"/>
              </a:ext>
            </a:extLst>
          </p:cNvPr>
          <p:cNvSpPr/>
          <p:nvPr/>
        </p:nvSpPr>
        <p:spPr>
          <a:xfrm>
            <a:off x="995680" y="2849880"/>
            <a:ext cx="695960" cy="1879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5CA6565-76F0-4712-8BCC-9565497D119A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691640" y="2930095"/>
            <a:ext cx="26287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2645056D-0C26-4363-B170-D56688521005}"/>
              </a:ext>
            </a:extLst>
          </p:cNvPr>
          <p:cNvSpPr/>
          <p:nvPr/>
        </p:nvSpPr>
        <p:spPr>
          <a:xfrm>
            <a:off x="2824480" y="1965960"/>
            <a:ext cx="396240" cy="223520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71A25C1-1791-40BD-A004-EC1B143BAEBA}"/>
              </a:ext>
            </a:extLst>
          </p:cNvPr>
          <p:cNvSpPr/>
          <p:nvPr/>
        </p:nvSpPr>
        <p:spPr>
          <a:xfrm>
            <a:off x="3670300" y="2603500"/>
            <a:ext cx="741656" cy="24638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BD84317-474F-4F3D-9C63-55B9086FFA07}"/>
              </a:ext>
            </a:extLst>
          </p:cNvPr>
          <p:cNvSpPr txBox="1"/>
          <p:nvPr/>
        </p:nvSpPr>
        <p:spPr>
          <a:xfrm>
            <a:off x="4415604" y="2354008"/>
            <a:ext cx="219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點擊新增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6333B92-938F-48AB-8193-BCB8D5E8B8A6}"/>
              </a:ext>
            </a:extLst>
          </p:cNvPr>
          <p:cNvSpPr/>
          <p:nvPr/>
        </p:nvSpPr>
        <p:spPr>
          <a:xfrm>
            <a:off x="5600700" y="3702050"/>
            <a:ext cx="361950" cy="2032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48C08ADD-6AA6-4B58-B1CF-FEADEE186DF7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5962650" y="3473450"/>
            <a:ext cx="806450" cy="3302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F7CF8F6-FE2B-4A96-B058-B2F568A4DF7D}"/>
              </a:ext>
            </a:extLst>
          </p:cNvPr>
          <p:cNvSpPr txBox="1"/>
          <p:nvPr/>
        </p:nvSpPr>
        <p:spPr>
          <a:xfrm>
            <a:off x="6769100" y="3299996"/>
            <a:ext cx="219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新增屬性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84101B4-C051-4336-91B7-05053ADE55F5}"/>
              </a:ext>
            </a:extLst>
          </p:cNvPr>
          <p:cNvSpPr txBox="1"/>
          <p:nvPr/>
        </p:nvSpPr>
        <p:spPr>
          <a:xfrm>
            <a:off x="5781675" y="4030437"/>
            <a:ext cx="219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專案經理姓名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8D72190-EC50-44FE-94C1-27C3EF3518CF}"/>
              </a:ext>
            </a:extLst>
          </p:cNvPr>
          <p:cNvSpPr txBox="1"/>
          <p:nvPr/>
        </p:nvSpPr>
        <p:spPr>
          <a:xfrm>
            <a:off x="5781675" y="4498333"/>
            <a:ext cx="219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任務負責人姓名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A6B1936-69F5-419E-A4C6-9DA8E1E8FFED}"/>
              </a:ext>
            </a:extLst>
          </p:cNvPr>
          <p:cNvSpPr txBox="1"/>
          <p:nvPr/>
        </p:nvSpPr>
        <p:spPr>
          <a:xfrm>
            <a:off x="6467071" y="4190879"/>
            <a:ext cx="219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部門主管審核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7127D35-E8A4-4740-986E-2E0BFD96535F}"/>
              </a:ext>
            </a:extLst>
          </p:cNvPr>
          <p:cNvSpPr txBox="1"/>
          <p:nvPr/>
        </p:nvSpPr>
        <p:spPr>
          <a:xfrm>
            <a:off x="6467071" y="4363191"/>
            <a:ext cx="219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最高主管審核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DB8AFA5-1EDA-48D6-9993-6FE5068AE18D}"/>
              </a:ext>
            </a:extLst>
          </p:cNvPr>
          <p:cNvSpPr txBox="1"/>
          <p:nvPr/>
        </p:nvSpPr>
        <p:spPr>
          <a:xfrm>
            <a:off x="7564351" y="4628320"/>
            <a:ext cx="219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資料型別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3D5A304-BC3B-46B6-BF4E-73CEADF4FFEE}"/>
              </a:ext>
            </a:extLst>
          </p:cNvPr>
          <p:cNvSpPr txBox="1"/>
          <p:nvPr/>
        </p:nvSpPr>
        <p:spPr>
          <a:xfrm>
            <a:off x="9512015" y="4636832"/>
            <a:ext cx="219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是否有多個</a:t>
            </a:r>
          </a:p>
        </p:txBody>
      </p:sp>
    </p:spTree>
    <p:extLst>
      <p:ext uri="{BB962C8B-B14F-4D97-AF65-F5344CB8AC3E}">
        <p14:creationId xmlns:p14="http://schemas.microsoft.com/office/powerpoint/2010/main" val="781315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FC7CEA40-818D-432A-AE80-0DFCABE1B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12" y="1072063"/>
            <a:ext cx="10891175" cy="578593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部署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9907D81B-B4D4-48B8-933A-8FB22A5B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9537" y="6446641"/>
            <a:ext cx="1312025" cy="365125"/>
          </a:xfrm>
        </p:spPr>
        <p:txBody>
          <a:bodyPr/>
          <a:lstStyle/>
          <a:p>
            <a:fld id="{C1343A42-B037-4911-8EE8-398BADC7BBC2}" type="slidenum">
              <a:rPr lang="zh-TW" altLang="en-US" sz="1800" smtClean="0">
                <a:solidFill>
                  <a:schemeClr val="accent2"/>
                </a:solidFill>
              </a:rPr>
              <a:t>11</a:t>
            </a:fld>
            <a:endParaRPr lang="zh-TW" altLang="en-US" sz="1800" dirty="0">
              <a:solidFill>
                <a:schemeClr val="accent2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645056D-0C26-4363-B170-D56688521005}"/>
              </a:ext>
            </a:extLst>
          </p:cNvPr>
          <p:cNvSpPr/>
          <p:nvPr/>
        </p:nvSpPr>
        <p:spPr>
          <a:xfrm>
            <a:off x="2824480" y="1965960"/>
            <a:ext cx="396240" cy="223520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FE5458A-A200-4929-A5C6-90751FC64294}"/>
              </a:ext>
            </a:extLst>
          </p:cNvPr>
          <p:cNvSpPr/>
          <p:nvPr/>
        </p:nvSpPr>
        <p:spPr>
          <a:xfrm>
            <a:off x="2824480" y="2189480"/>
            <a:ext cx="598170" cy="223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C8339C93-A47C-4A99-8986-FC24B24D585B}"/>
              </a:ext>
            </a:extLst>
          </p:cNvPr>
          <p:cNvCxnSpPr>
            <a:cxnSpLocks/>
          </p:cNvCxnSpPr>
          <p:nvPr/>
        </p:nvCxnSpPr>
        <p:spPr>
          <a:xfrm flipV="1">
            <a:off x="3422650" y="2140903"/>
            <a:ext cx="3137434" cy="16414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43D7C9D4-BDC7-4FBE-B755-75037CF67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084" y="1965960"/>
            <a:ext cx="3883025" cy="11404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C454FCA-7506-494D-B73F-08197AE1CFAE}"/>
              </a:ext>
            </a:extLst>
          </p:cNvPr>
          <p:cNvSpPr/>
          <p:nvPr/>
        </p:nvSpPr>
        <p:spPr>
          <a:xfrm>
            <a:off x="9142775" y="2773558"/>
            <a:ext cx="1240010" cy="255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4138E9D-8765-421F-8761-DC6C3874D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2991" y="309221"/>
            <a:ext cx="3672941" cy="15256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95D8994E-C8C1-4B9B-9C7E-064C9AC55774}"/>
              </a:ext>
            </a:extLst>
          </p:cNvPr>
          <p:cNvSpPr/>
          <p:nvPr/>
        </p:nvSpPr>
        <p:spPr>
          <a:xfrm>
            <a:off x="11251557" y="1475229"/>
            <a:ext cx="774375" cy="2765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437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將組織套用至流程圖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9907D81B-B4D4-48B8-933A-8FB22A5B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9537" y="6446641"/>
            <a:ext cx="1312025" cy="365125"/>
          </a:xfrm>
        </p:spPr>
        <p:txBody>
          <a:bodyPr/>
          <a:lstStyle/>
          <a:p>
            <a:fld id="{C1343A42-B037-4911-8EE8-398BADC7BBC2}" type="slidenum">
              <a:rPr lang="zh-TW" altLang="en-US" sz="1800" smtClean="0">
                <a:solidFill>
                  <a:schemeClr val="accent2"/>
                </a:solidFill>
              </a:rPr>
              <a:t>12</a:t>
            </a:fld>
            <a:endParaRPr lang="zh-TW" altLang="en-US" sz="1800" dirty="0">
              <a:solidFill>
                <a:schemeClr val="accent2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6E7352-DCD4-4B64-BEE2-4DD853576E1A}"/>
              </a:ext>
            </a:extLst>
          </p:cNvPr>
          <p:cNvSpPr/>
          <p:nvPr/>
        </p:nvSpPr>
        <p:spPr>
          <a:xfrm>
            <a:off x="4328160" y="5480758"/>
            <a:ext cx="3220720" cy="31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504AEBB-8917-434D-B586-6B61218C3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04" y="1012319"/>
            <a:ext cx="11014432" cy="58456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98DDE7E-B869-4289-BA37-8301975A85AE}"/>
              </a:ext>
            </a:extLst>
          </p:cNvPr>
          <p:cNvSpPr/>
          <p:nvPr/>
        </p:nvSpPr>
        <p:spPr>
          <a:xfrm>
            <a:off x="3970867" y="1371602"/>
            <a:ext cx="296333" cy="23706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D998F2CD-AC7B-440F-8080-6A9FFCE08A5B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267200" y="1490135"/>
            <a:ext cx="3281680" cy="20552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2045748B-9D31-4007-9132-8D50820D3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167" y="426378"/>
            <a:ext cx="4601833" cy="3530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65A3263-6C97-49F0-808B-8B85DF0DC27D}"/>
              </a:ext>
            </a:extLst>
          </p:cNvPr>
          <p:cNvSpPr/>
          <p:nvPr/>
        </p:nvSpPr>
        <p:spPr>
          <a:xfrm>
            <a:off x="10930467" y="3674533"/>
            <a:ext cx="626533" cy="2455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449997F-2534-4392-8E95-CEBFAB88CF4F}"/>
              </a:ext>
            </a:extLst>
          </p:cNvPr>
          <p:cNvSpPr/>
          <p:nvPr/>
        </p:nvSpPr>
        <p:spPr>
          <a:xfrm>
            <a:off x="3970867" y="588745"/>
            <a:ext cx="2305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zh-TW" altLang="en-US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</a:t>
            </a:r>
            <a:r>
              <a:rPr lang="en-US" altLang="zh-TW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pool*</a:t>
            </a:r>
          </a:p>
        </p:txBody>
      </p:sp>
    </p:spTree>
    <p:extLst>
      <p:ext uri="{BB962C8B-B14F-4D97-AF65-F5344CB8AC3E}">
        <p14:creationId xmlns:p14="http://schemas.microsoft.com/office/powerpoint/2010/main" val="418759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865888F-9D42-4028-BA8E-29C5BB2C4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91" y="993225"/>
            <a:ext cx="11018697" cy="585368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將組織套用至子流程圖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9907D81B-B4D4-48B8-933A-8FB22A5B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9537" y="6446641"/>
            <a:ext cx="1312025" cy="365125"/>
          </a:xfrm>
        </p:spPr>
        <p:txBody>
          <a:bodyPr/>
          <a:lstStyle/>
          <a:p>
            <a:fld id="{C1343A42-B037-4911-8EE8-398BADC7BBC2}" type="slidenum">
              <a:rPr lang="zh-TW" altLang="en-US" sz="1800" smtClean="0">
                <a:solidFill>
                  <a:schemeClr val="accent2"/>
                </a:solidFill>
              </a:rPr>
              <a:t>13</a:t>
            </a:fld>
            <a:endParaRPr lang="zh-TW" altLang="en-US" sz="1800" dirty="0">
              <a:solidFill>
                <a:schemeClr val="accent2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6E7352-DCD4-4B64-BEE2-4DD853576E1A}"/>
              </a:ext>
            </a:extLst>
          </p:cNvPr>
          <p:cNvSpPr/>
          <p:nvPr/>
        </p:nvSpPr>
        <p:spPr>
          <a:xfrm>
            <a:off x="4137660" y="5506718"/>
            <a:ext cx="3220720" cy="31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98DDE7E-B869-4289-BA37-8301975A85AE}"/>
              </a:ext>
            </a:extLst>
          </p:cNvPr>
          <p:cNvSpPr/>
          <p:nvPr/>
        </p:nvSpPr>
        <p:spPr>
          <a:xfrm>
            <a:off x="3935307" y="1351282"/>
            <a:ext cx="296333" cy="23706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D998F2CD-AC7B-440F-8080-6A9FFCE08A5B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231640" y="1469815"/>
            <a:ext cx="3281680" cy="20552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>
            <a:extLst>
              <a:ext uri="{FF2B5EF4-FFF2-40B4-BE49-F238E27FC236}">
                <a16:creationId xmlns:a16="http://schemas.microsoft.com/office/drawing/2014/main" id="{487D1093-C7CD-4D04-A0B8-05A4B2897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880" y="329264"/>
            <a:ext cx="4697157" cy="35908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07E1805-53C3-4261-A286-E2283730304E}"/>
              </a:ext>
            </a:extLst>
          </p:cNvPr>
          <p:cNvSpPr/>
          <p:nvPr/>
        </p:nvSpPr>
        <p:spPr>
          <a:xfrm>
            <a:off x="10911217" y="3616783"/>
            <a:ext cx="626533" cy="2455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2C6DD15-BA9B-4AFD-AFFD-52131CDA07B9}"/>
              </a:ext>
            </a:extLst>
          </p:cNvPr>
          <p:cNvSpPr/>
          <p:nvPr/>
        </p:nvSpPr>
        <p:spPr>
          <a:xfrm>
            <a:off x="4313767" y="588745"/>
            <a:ext cx="2305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zh-TW" altLang="en-US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點擊子流程圖</a:t>
            </a:r>
            <a:r>
              <a:rPr lang="en-US" altLang="zh-TW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pool*</a:t>
            </a:r>
          </a:p>
        </p:txBody>
      </p:sp>
    </p:spTree>
    <p:extLst>
      <p:ext uri="{BB962C8B-B14F-4D97-AF65-F5344CB8AC3E}">
        <p14:creationId xmlns:p14="http://schemas.microsoft.com/office/powerpoint/2010/main" val="1463231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套用至流程圖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9907D81B-B4D4-48B8-933A-8FB22A5B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9537" y="6446641"/>
            <a:ext cx="1312025" cy="365125"/>
          </a:xfrm>
        </p:spPr>
        <p:txBody>
          <a:bodyPr/>
          <a:lstStyle/>
          <a:p>
            <a:fld id="{C1343A42-B037-4911-8EE8-398BADC7BBC2}" type="slidenum">
              <a:rPr lang="zh-TW" altLang="en-US" sz="1800" smtClean="0">
                <a:solidFill>
                  <a:schemeClr val="accent2"/>
                </a:solidFill>
              </a:rPr>
              <a:t>14</a:t>
            </a:fld>
            <a:endParaRPr lang="zh-TW" altLang="en-US" sz="1800" dirty="0">
              <a:solidFill>
                <a:schemeClr val="accent2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7F5F66-E90F-4301-AD38-E37D20C8C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57" y="1011153"/>
            <a:ext cx="10897485" cy="578361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CE1D01D-31B0-464B-A56C-E76AEACA7021}"/>
              </a:ext>
            </a:extLst>
          </p:cNvPr>
          <p:cNvSpPr/>
          <p:nvPr/>
        </p:nvSpPr>
        <p:spPr>
          <a:xfrm>
            <a:off x="3454400" y="4612640"/>
            <a:ext cx="538480" cy="193040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0C980BC-C51B-46CC-A6C0-E9E87933898B}"/>
              </a:ext>
            </a:extLst>
          </p:cNvPr>
          <p:cNvSpPr/>
          <p:nvPr/>
        </p:nvSpPr>
        <p:spPr>
          <a:xfrm>
            <a:off x="2915920" y="5049520"/>
            <a:ext cx="848360" cy="193040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C8D585D-BB82-4144-92BF-DB33551771F2}"/>
              </a:ext>
            </a:extLst>
          </p:cNvPr>
          <p:cNvSpPr/>
          <p:nvPr/>
        </p:nvSpPr>
        <p:spPr>
          <a:xfrm>
            <a:off x="3738880" y="5455358"/>
            <a:ext cx="538480" cy="193040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6E7352-DCD4-4B64-BEE2-4DD853576E1A}"/>
              </a:ext>
            </a:extLst>
          </p:cNvPr>
          <p:cNvSpPr/>
          <p:nvPr/>
        </p:nvSpPr>
        <p:spPr>
          <a:xfrm>
            <a:off x="4328160" y="5480758"/>
            <a:ext cx="3220720" cy="31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682AACC-7719-471F-B429-1A381A8C6BCC}"/>
              </a:ext>
            </a:extLst>
          </p:cNvPr>
          <p:cNvSpPr/>
          <p:nvPr/>
        </p:nvSpPr>
        <p:spPr>
          <a:xfrm>
            <a:off x="4153748" y="588745"/>
            <a:ext cx="2305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zh-TW" altLang="en-US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</a:t>
            </a:r>
            <a:r>
              <a:rPr lang="en-US" altLang="zh-TW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pool*</a:t>
            </a:r>
          </a:p>
        </p:txBody>
      </p:sp>
    </p:spTree>
    <p:extLst>
      <p:ext uri="{BB962C8B-B14F-4D97-AF65-F5344CB8AC3E}">
        <p14:creationId xmlns:p14="http://schemas.microsoft.com/office/powerpoint/2010/main" val="1621465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套用至流程圖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9907D81B-B4D4-48B8-933A-8FB22A5B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9537" y="6446641"/>
            <a:ext cx="1312025" cy="365125"/>
          </a:xfrm>
        </p:spPr>
        <p:txBody>
          <a:bodyPr/>
          <a:lstStyle/>
          <a:p>
            <a:fld id="{C1343A42-B037-4911-8EE8-398BADC7BBC2}" type="slidenum">
              <a:rPr lang="zh-TW" altLang="en-US" sz="1800" smtClean="0">
                <a:solidFill>
                  <a:schemeClr val="accent2"/>
                </a:solidFill>
              </a:rPr>
              <a:t>15</a:t>
            </a:fld>
            <a:endParaRPr lang="zh-TW" altLang="en-US" sz="1800" dirty="0">
              <a:solidFill>
                <a:schemeClr val="accent2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B920EDA-3F76-4120-B6AE-9316EA69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85" y="1011153"/>
            <a:ext cx="11016630" cy="584684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DA99528-9201-455B-9654-23A41F80190B}"/>
              </a:ext>
            </a:extLst>
          </p:cNvPr>
          <p:cNvSpPr/>
          <p:nvPr/>
        </p:nvSpPr>
        <p:spPr>
          <a:xfrm>
            <a:off x="4858808" y="2814377"/>
            <a:ext cx="4352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自取 開頭要小寫</a:t>
            </a:r>
            <a:endParaRPr lang="en-US" altLang="zh-TW" dirty="0">
              <a:solidFill>
                <a:schemeClr val="accent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5545A8-EAD9-42C5-AC5B-6DB35D220E67}"/>
              </a:ext>
            </a:extLst>
          </p:cNvPr>
          <p:cNvSpPr/>
          <p:nvPr/>
        </p:nvSpPr>
        <p:spPr>
          <a:xfrm>
            <a:off x="6382808" y="3544231"/>
            <a:ext cx="4352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選擇剛剛建立的流程</a:t>
            </a:r>
            <a:r>
              <a:rPr lang="en-US" altLang="zh-TW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C5ED7B8-4F97-44F9-9CC1-167CFBA3C7A5}"/>
              </a:ext>
            </a:extLst>
          </p:cNvPr>
          <p:cNvSpPr/>
          <p:nvPr/>
        </p:nvSpPr>
        <p:spPr>
          <a:xfrm>
            <a:off x="7165674" y="4484151"/>
            <a:ext cx="802208" cy="2677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2304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套用至子流程圖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9907D81B-B4D4-48B8-933A-8FB22A5B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9537" y="6446641"/>
            <a:ext cx="1312025" cy="365125"/>
          </a:xfrm>
        </p:spPr>
        <p:txBody>
          <a:bodyPr/>
          <a:lstStyle/>
          <a:p>
            <a:fld id="{C1343A42-B037-4911-8EE8-398BADC7BBC2}" type="slidenum">
              <a:rPr lang="zh-TW" altLang="en-US" sz="1800" smtClean="0">
                <a:solidFill>
                  <a:schemeClr val="accent2"/>
                </a:solidFill>
              </a:rPr>
              <a:t>16</a:t>
            </a:fld>
            <a:endParaRPr lang="zh-TW" altLang="en-US" sz="1800" dirty="0">
              <a:solidFill>
                <a:schemeClr val="accent2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CA2E26F-1BB0-4370-8FFA-155C6E786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5" y="1011153"/>
            <a:ext cx="10879349" cy="577398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5D7F53D-A63C-4DAD-B160-02EC8B69E257}"/>
              </a:ext>
            </a:extLst>
          </p:cNvPr>
          <p:cNvSpPr/>
          <p:nvPr/>
        </p:nvSpPr>
        <p:spPr>
          <a:xfrm>
            <a:off x="3454400" y="4612640"/>
            <a:ext cx="538480" cy="193040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4F05AE-FCAA-4975-9B3A-8D2C75DA5CD7}"/>
              </a:ext>
            </a:extLst>
          </p:cNvPr>
          <p:cNvSpPr/>
          <p:nvPr/>
        </p:nvSpPr>
        <p:spPr>
          <a:xfrm>
            <a:off x="2915920" y="5049520"/>
            <a:ext cx="848360" cy="193040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E93E854-D5BD-42AD-B47A-A21E7AFDDB5A}"/>
              </a:ext>
            </a:extLst>
          </p:cNvPr>
          <p:cNvSpPr/>
          <p:nvPr/>
        </p:nvSpPr>
        <p:spPr>
          <a:xfrm>
            <a:off x="3738880" y="5455358"/>
            <a:ext cx="538480" cy="193040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83B79D1-CA09-4F05-8CC0-6D8BA022BBC4}"/>
              </a:ext>
            </a:extLst>
          </p:cNvPr>
          <p:cNvSpPr/>
          <p:nvPr/>
        </p:nvSpPr>
        <p:spPr>
          <a:xfrm>
            <a:off x="4509348" y="615196"/>
            <a:ext cx="2305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zh-TW" altLang="en-US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點擊子流程圖</a:t>
            </a:r>
            <a:r>
              <a:rPr lang="en-US" altLang="zh-TW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pool*</a:t>
            </a:r>
          </a:p>
        </p:txBody>
      </p:sp>
    </p:spTree>
    <p:extLst>
      <p:ext uri="{BB962C8B-B14F-4D97-AF65-F5344CB8AC3E}">
        <p14:creationId xmlns:p14="http://schemas.microsoft.com/office/powerpoint/2010/main" val="2847811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將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套用至子流程圖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9907D81B-B4D4-48B8-933A-8FB22A5B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9537" y="6446641"/>
            <a:ext cx="1312025" cy="365125"/>
          </a:xfrm>
        </p:spPr>
        <p:txBody>
          <a:bodyPr/>
          <a:lstStyle/>
          <a:p>
            <a:fld id="{C1343A42-B037-4911-8EE8-398BADC7BBC2}" type="slidenum">
              <a:rPr lang="zh-TW" altLang="en-US" sz="1800" smtClean="0">
                <a:solidFill>
                  <a:schemeClr val="accent2"/>
                </a:solidFill>
              </a:rPr>
              <a:t>17</a:t>
            </a:fld>
            <a:endParaRPr lang="zh-TW" altLang="en-US" sz="1800" dirty="0">
              <a:solidFill>
                <a:schemeClr val="accent2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CE30C31-2CA0-4FD5-A644-B79C2E989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46" y="1011153"/>
            <a:ext cx="10908107" cy="580061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2F5E2B3-DEC3-4AA1-AEEA-151E6C76BAF1}"/>
              </a:ext>
            </a:extLst>
          </p:cNvPr>
          <p:cNvSpPr/>
          <p:nvPr/>
        </p:nvSpPr>
        <p:spPr>
          <a:xfrm>
            <a:off x="4864423" y="2823546"/>
            <a:ext cx="4352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自取 開頭要小寫</a:t>
            </a:r>
            <a:endParaRPr lang="en-US" altLang="zh-TW" dirty="0">
              <a:solidFill>
                <a:schemeClr val="accent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DC2474-31F9-4E34-95E5-01D4E52148D3}"/>
              </a:ext>
            </a:extLst>
          </p:cNvPr>
          <p:cNvSpPr/>
          <p:nvPr/>
        </p:nvSpPr>
        <p:spPr>
          <a:xfrm>
            <a:off x="6370241" y="3542127"/>
            <a:ext cx="4352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選擇剛剛建立的流程</a:t>
            </a:r>
            <a:r>
              <a:rPr lang="en-US" altLang="zh-TW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Model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8B44BA9-6452-43A6-A34A-EF7EF6CD5C94}"/>
              </a:ext>
            </a:extLst>
          </p:cNvPr>
          <p:cNvSpPr/>
          <p:nvPr/>
        </p:nvSpPr>
        <p:spPr>
          <a:xfrm>
            <a:off x="7162800" y="4442948"/>
            <a:ext cx="762000" cy="268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665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Actors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9907D81B-B4D4-48B8-933A-8FB22A5B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9537" y="6446641"/>
            <a:ext cx="1312025" cy="365125"/>
          </a:xfrm>
        </p:spPr>
        <p:txBody>
          <a:bodyPr/>
          <a:lstStyle/>
          <a:p>
            <a:fld id="{C1343A42-B037-4911-8EE8-398BADC7BBC2}" type="slidenum">
              <a:rPr lang="zh-TW" altLang="en-US" sz="1800" smtClean="0">
                <a:solidFill>
                  <a:schemeClr val="accent2"/>
                </a:solidFill>
              </a:rPr>
              <a:t>18</a:t>
            </a:fld>
            <a:endParaRPr lang="zh-TW" altLang="en-US" sz="1800" dirty="0">
              <a:solidFill>
                <a:schemeClr val="accent2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B350311-AD97-411C-BEE0-23FF9E63D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946594"/>
            <a:ext cx="11094720" cy="591140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5D2BCC5-9E75-49C8-8A0F-8D644160A21B}"/>
              </a:ext>
            </a:extLst>
          </p:cNvPr>
          <p:cNvSpPr/>
          <p:nvPr/>
        </p:nvSpPr>
        <p:spPr>
          <a:xfrm>
            <a:off x="2838450" y="4603750"/>
            <a:ext cx="730250" cy="20955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6A3FA2-31FF-4EC5-AFE8-9B290E869297}"/>
              </a:ext>
            </a:extLst>
          </p:cNvPr>
          <p:cNvSpPr/>
          <p:nvPr/>
        </p:nvSpPr>
        <p:spPr>
          <a:xfrm>
            <a:off x="2838450" y="5228741"/>
            <a:ext cx="730250" cy="20955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FC7C3F6-3433-4DC9-8DD5-3FDCC7C1EB57}"/>
              </a:ext>
            </a:extLst>
          </p:cNvPr>
          <p:cNvSpPr/>
          <p:nvPr/>
        </p:nvSpPr>
        <p:spPr>
          <a:xfrm>
            <a:off x="3619500" y="5530850"/>
            <a:ext cx="800100" cy="23495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7CDBF7B-7907-471A-BF15-EC3E5CC9104F}"/>
              </a:ext>
            </a:extLst>
          </p:cNvPr>
          <p:cNvCxnSpPr/>
          <p:nvPr/>
        </p:nvCxnSpPr>
        <p:spPr>
          <a:xfrm>
            <a:off x="4286250" y="5886450"/>
            <a:ext cx="177800" cy="508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06CC16F-C3B6-4C90-AF21-64AF8DAC9F38}"/>
              </a:ext>
            </a:extLst>
          </p:cNvPr>
          <p:cNvSpPr/>
          <p:nvPr/>
        </p:nvSpPr>
        <p:spPr>
          <a:xfrm>
            <a:off x="5237163" y="5767973"/>
            <a:ext cx="34909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啟用流程的人</a:t>
            </a:r>
            <a:endParaRPr lang="en-US" altLang="zh-TW" sz="1600" dirty="0">
              <a:solidFill>
                <a:schemeClr val="accent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C8174F2-593C-4823-9937-A8D588C87B8F}"/>
              </a:ext>
            </a:extLst>
          </p:cNvPr>
          <p:cNvSpPr/>
          <p:nvPr/>
        </p:nvSpPr>
        <p:spPr>
          <a:xfrm>
            <a:off x="2416176" y="575773"/>
            <a:ext cx="2305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zh-TW" altLang="en-US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</a:t>
            </a:r>
            <a:r>
              <a:rPr lang="en-US" altLang="zh-TW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pool*</a:t>
            </a:r>
          </a:p>
        </p:txBody>
      </p:sp>
    </p:spTree>
    <p:extLst>
      <p:ext uri="{BB962C8B-B14F-4D97-AF65-F5344CB8AC3E}">
        <p14:creationId xmlns:p14="http://schemas.microsoft.com/office/powerpoint/2010/main" val="650132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9E95B5E-5D0E-4E3A-8286-4A4C92ED1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83" y="938755"/>
            <a:ext cx="11109434" cy="591924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Actors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9907D81B-B4D4-48B8-933A-8FB22A5B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9537" y="6446641"/>
            <a:ext cx="1312025" cy="365125"/>
          </a:xfrm>
        </p:spPr>
        <p:txBody>
          <a:bodyPr/>
          <a:lstStyle/>
          <a:p>
            <a:fld id="{C1343A42-B037-4911-8EE8-398BADC7BBC2}" type="slidenum">
              <a:rPr lang="zh-TW" altLang="en-US" sz="1800" smtClean="0">
                <a:solidFill>
                  <a:schemeClr val="accent2"/>
                </a:solidFill>
              </a:rPr>
              <a:t>19</a:t>
            </a:fld>
            <a:endParaRPr lang="zh-TW" altLang="en-US" sz="1800" dirty="0">
              <a:solidFill>
                <a:schemeClr val="accent2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5D2BCC5-9E75-49C8-8A0F-8D644160A21B}"/>
              </a:ext>
            </a:extLst>
          </p:cNvPr>
          <p:cNvSpPr/>
          <p:nvPr/>
        </p:nvSpPr>
        <p:spPr>
          <a:xfrm>
            <a:off x="2838450" y="4603750"/>
            <a:ext cx="730250" cy="20955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6A3FA2-31FF-4EC5-AFE8-9B290E869297}"/>
              </a:ext>
            </a:extLst>
          </p:cNvPr>
          <p:cNvSpPr/>
          <p:nvPr/>
        </p:nvSpPr>
        <p:spPr>
          <a:xfrm>
            <a:off x="2838450" y="5228741"/>
            <a:ext cx="730250" cy="20955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FC7C3F6-3433-4DC9-8DD5-3FDCC7C1EB57}"/>
              </a:ext>
            </a:extLst>
          </p:cNvPr>
          <p:cNvSpPr/>
          <p:nvPr/>
        </p:nvSpPr>
        <p:spPr>
          <a:xfrm>
            <a:off x="3619500" y="5530850"/>
            <a:ext cx="800100" cy="23495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7CDBF7B-7907-471A-BF15-EC3E5CC9104F}"/>
              </a:ext>
            </a:extLst>
          </p:cNvPr>
          <p:cNvCxnSpPr>
            <a:cxnSpLocks/>
          </p:cNvCxnSpPr>
          <p:nvPr/>
        </p:nvCxnSpPr>
        <p:spPr>
          <a:xfrm flipV="1">
            <a:off x="4286250" y="5836920"/>
            <a:ext cx="204470" cy="4953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306CC16F-C3B6-4C90-AF21-64AF8DAC9F38}"/>
              </a:ext>
            </a:extLst>
          </p:cNvPr>
          <p:cNvSpPr/>
          <p:nvPr/>
        </p:nvSpPr>
        <p:spPr>
          <a:xfrm>
            <a:off x="5237163" y="5596523"/>
            <a:ext cx="34909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啟用流程的人</a:t>
            </a:r>
            <a:endParaRPr lang="en-US" altLang="zh-TW" sz="1600" dirty="0">
              <a:solidFill>
                <a:schemeClr val="accent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2698C2D-1414-4F7C-896B-51CD0EEC6997}"/>
              </a:ext>
            </a:extLst>
          </p:cNvPr>
          <p:cNvSpPr/>
          <p:nvPr/>
        </p:nvSpPr>
        <p:spPr>
          <a:xfrm>
            <a:off x="2416176" y="575773"/>
            <a:ext cx="2305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zh-TW" altLang="en-US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點擊子流程</a:t>
            </a:r>
            <a:r>
              <a:rPr lang="en-US" altLang="zh-TW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pool*</a:t>
            </a:r>
          </a:p>
        </p:txBody>
      </p:sp>
    </p:spTree>
    <p:extLst>
      <p:ext uri="{BB962C8B-B14F-4D97-AF65-F5344CB8AC3E}">
        <p14:creationId xmlns:p14="http://schemas.microsoft.com/office/powerpoint/2010/main" val="2445979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B798D6-E6F2-430C-894B-99652007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3A42-B037-4911-8EE8-398BADC7BBC2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2BA242E-D32D-4BF2-BB26-90570714A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111" y="1767150"/>
            <a:ext cx="7571428" cy="4200000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C1FD074-648D-4967-BC51-64B73FFEB53B}"/>
              </a:ext>
            </a:extLst>
          </p:cNvPr>
          <p:cNvCxnSpPr>
            <a:cxnSpLocks/>
            <a:stCxn id="2" idx="7"/>
          </p:cNvCxnSpPr>
          <p:nvPr/>
        </p:nvCxnSpPr>
        <p:spPr>
          <a:xfrm flipV="1">
            <a:off x="2012301" y="1400176"/>
            <a:ext cx="911874" cy="519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480B6A9-B714-405F-827E-9A2F35B2D4A9}"/>
              </a:ext>
            </a:extLst>
          </p:cNvPr>
          <p:cNvSpPr txBox="1"/>
          <p:nvPr/>
        </p:nvSpPr>
        <p:spPr>
          <a:xfrm>
            <a:off x="3019424" y="1169342"/>
            <a:ext cx="5857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</a:t>
            </a:r>
            <a:r>
              <a:rPr 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Process diagram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23727B9-A558-497C-96E9-0C1BC368D938}"/>
              </a:ext>
            </a:extLst>
          </p:cNvPr>
          <p:cNvCxnSpPr>
            <a:cxnSpLocks/>
          </p:cNvCxnSpPr>
          <p:nvPr/>
        </p:nvCxnSpPr>
        <p:spPr>
          <a:xfrm>
            <a:off x="4467225" y="1583663"/>
            <a:ext cx="828675" cy="208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橢圓 1">
            <a:extLst>
              <a:ext uri="{FF2B5EF4-FFF2-40B4-BE49-F238E27FC236}">
                <a16:creationId xmlns:a16="http://schemas.microsoft.com/office/drawing/2014/main" id="{CB740B04-EC33-4DBC-8AB3-92DB27FB6931}"/>
              </a:ext>
            </a:extLst>
          </p:cNvPr>
          <p:cNvSpPr/>
          <p:nvPr/>
        </p:nvSpPr>
        <p:spPr>
          <a:xfrm>
            <a:off x="1609734" y="1850368"/>
            <a:ext cx="471637" cy="47163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B53123A-A998-42B3-BD22-C2CEED317131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建立</a:t>
            </a:r>
            <a:r>
              <a:rPr 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BPMN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6638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每個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Lane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Select an actor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9907D81B-B4D4-48B8-933A-8FB22A5B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9537" y="6446641"/>
            <a:ext cx="1312025" cy="365125"/>
          </a:xfrm>
        </p:spPr>
        <p:txBody>
          <a:bodyPr/>
          <a:lstStyle/>
          <a:p>
            <a:fld id="{C1343A42-B037-4911-8EE8-398BADC7BBC2}" type="slidenum">
              <a:rPr lang="zh-TW" altLang="en-US" sz="1800" smtClean="0">
                <a:solidFill>
                  <a:schemeClr val="accent2"/>
                </a:solidFill>
              </a:rPr>
              <a:t>20</a:t>
            </a:fld>
            <a:endParaRPr lang="zh-TW" altLang="en-US" sz="1800" dirty="0">
              <a:solidFill>
                <a:schemeClr val="accent2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BAF60C8-8C41-4C79-9941-34044586E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0" y="1011153"/>
            <a:ext cx="10909919" cy="584684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2B92944-68B2-4892-B725-42F60175FA68}"/>
              </a:ext>
            </a:extLst>
          </p:cNvPr>
          <p:cNvSpPr/>
          <p:nvPr/>
        </p:nvSpPr>
        <p:spPr>
          <a:xfrm>
            <a:off x="3572933" y="5300134"/>
            <a:ext cx="7433734" cy="29633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571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在啟單時同時設定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pm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tm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9907D81B-B4D4-48B8-933A-8FB22A5B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9537" y="6446641"/>
            <a:ext cx="1312025" cy="365125"/>
          </a:xfrm>
        </p:spPr>
        <p:txBody>
          <a:bodyPr/>
          <a:lstStyle/>
          <a:p>
            <a:fld id="{C1343A42-B037-4911-8EE8-398BADC7BBC2}" type="slidenum">
              <a:rPr lang="zh-TW" altLang="en-US" sz="1800" smtClean="0">
                <a:solidFill>
                  <a:schemeClr val="accent2"/>
                </a:solidFill>
              </a:rPr>
              <a:t>21</a:t>
            </a:fld>
            <a:endParaRPr lang="zh-TW" altLang="en-US" sz="1800" dirty="0">
              <a:solidFill>
                <a:schemeClr val="accent2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B9D0C8-D282-492E-8497-4F1F8E946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54" y="1011153"/>
            <a:ext cx="10984292" cy="584684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6052975-5470-4B16-97FD-F45C6E8B9028}"/>
              </a:ext>
            </a:extLst>
          </p:cNvPr>
          <p:cNvSpPr/>
          <p:nvPr/>
        </p:nvSpPr>
        <p:spPr>
          <a:xfrm>
            <a:off x="3826933" y="4622800"/>
            <a:ext cx="855134" cy="228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F1891CF-7CFC-461A-B2B5-781FDC2D0711}"/>
              </a:ext>
            </a:extLst>
          </p:cNvPr>
          <p:cNvSpPr/>
          <p:nvPr/>
        </p:nvSpPr>
        <p:spPr>
          <a:xfrm>
            <a:off x="2861732" y="5249333"/>
            <a:ext cx="1049867" cy="228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A1B002-B1B5-4E8F-96AC-25374A34D0E0}"/>
              </a:ext>
            </a:extLst>
          </p:cNvPr>
          <p:cNvSpPr/>
          <p:nvPr/>
        </p:nvSpPr>
        <p:spPr>
          <a:xfrm>
            <a:off x="3987799" y="5909733"/>
            <a:ext cx="948267" cy="2286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38BB176-1EEE-4D36-9210-E7369308B06D}"/>
              </a:ext>
            </a:extLst>
          </p:cNvPr>
          <p:cNvSpPr/>
          <p:nvPr/>
        </p:nvSpPr>
        <p:spPr>
          <a:xfrm>
            <a:off x="4936066" y="641821"/>
            <a:ext cx="23050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zh-TW" altLang="en-US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點擊</a:t>
            </a:r>
            <a:r>
              <a:rPr lang="en-US" altLang="zh-TW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pool*</a:t>
            </a:r>
          </a:p>
        </p:txBody>
      </p:sp>
    </p:spTree>
    <p:extLst>
      <p:ext uri="{BB962C8B-B14F-4D97-AF65-F5344CB8AC3E}">
        <p14:creationId xmlns:p14="http://schemas.microsoft.com/office/powerpoint/2010/main" val="125475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在啟單時同時設定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pm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tm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9907D81B-B4D4-48B8-933A-8FB22A5B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9537" y="6446641"/>
            <a:ext cx="1312025" cy="365125"/>
          </a:xfrm>
        </p:spPr>
        <p:txBody>
          <a:bodyPr/>
          <a:lstStyle/>
          <a:p>
            <a:fld id="{C1343A42-B037-4911-8EE8-398BADC7BBC2}" type="slidenum">
              <a:rPr lang="zh-TW" altLang="en-US" sz="1800" smtClean="0">
                <a:solidFill>
                  <a:schemeClr val="accent2"/>
                </a:solidFill>
              </a:rPr>
              <a:t>22</a:t>
            </a:fld>
            <a:endParaRPr lang="zh-TW" altLang="en-US" sz="1800" dirty="0">
              <a:solidFill>
                <a:schemeClr val="accent2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40EC0DF-AC68-4A57-A018-8A14AE20A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11" y="1011153"/>
            <a:ext cx="5163640" cy="361164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A78EBD1-B607-419A-95F6-82A85A5E66C3}"/>
              </a:ext>
            </a:extLst>
          </p:cNvPr>
          <p:cNvSpPr/>
          <p:nvPr/>
        </p:nvSpPr>
        <p:spPr>
          <a:xfrm>
            <a:off x="3057496" y="4318002"/>
            <a:ext cx="591636" cy="225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29EC2F-E626-4304-8C94-1001439F2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383" y="1011153"/>
            <a:ext cx="5375979" cy="375313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DB1B7BF-9A31-4464-A073-FBE99CF7D1B5}"/>
              </a:ext>
            </a:extLst>
          </p:cNvPr>
          <p:cNvSpPr/>
          <p:nvPr/>
        </p:nvSpPr>
        <p:spPr>
          <a:xfrm>
            <a:off x="10296496" y="4430796"/>
            <a:ext cx="667836" cy="2651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3FED0E8-EBFD-4DFA-9EC1-22A4A2E645B9}"/>
              </a:ext>
            </a:extLst>
          </p:cNvPr>
          <p:cNvCxnSpPr>
            <a:stCxn id="2" idx="3"/>
          </p:cNvCxnSpPr>
          <p:nvPr/>
        </p:nvCxnSpPr>
        <p:spPr>
          <a:xfrm flipV="1">
            <a:off x="5637151" y="2816388"/>
            <a:ext cx="729782" cy="58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91D19F13-304E-42EF-B529-7777C102B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948" y="4599094"/>
            <a:ext cx="3872653" cy="219081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9980CAD-BBCE-46C5-93D7-8BE38DA3B8FF}"/>
              </a:ext>
            </a:extLst>
          </p:cNvPr>
          <p:cNvSpPr/>
          <p:nvPr/>
        </p:nvSpPr>
        <p:spPr>
          <a:xfrm>
            <a:off x="6545762" y="6446641"/>
            <a:ext cx="769438" cy="25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657FCC1-D916-4F15-86ED-304F2C8A3A4A}"/>
              </a:ext>
            </a:extLst>
          </p:cNvPr>
          <p:cNvCxnSpPr>
            <a:stCxn id="5" idx="2"/>
            <a:endCxn id="4" idx="3"/>
          </p:cNvCxnSpPr>
          <p:nvPr/>
        </p:nvCxnSpPr>
        <p:spPr>
          <a:xfrm flipH="1">
            <a:off x="8102601" y="4764290"/>
            <a:ext cx="877772" cy="93021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854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245302" y="337635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流程變數設定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9907D81B-B4D4-48B8-933A-8FB22A5B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9537" y="6446641"/>
            <a:ext cx="1312025" cy="365125"/>
          </a:xfrm>
        </p:spPr>
        <p:txBody>
          <a:bodyPr/>
          <a:lstStyle/>
          <a:p>
            <a:fld id="{C1343A42-B037-4911-8EE8-398BADC7BBC2}" type="slidenum">
              <a:rPr lang="zh-TW" altLang="en-US" sz="1800" smtClean="0">
                <a:solidFill>
                  <a:schemeClr val="accent2"/>
                </a:solidFill>
              </a:rPr>
              <a:t>23</a:t>
            </a:fld>
            <a:endParaRPr lang="zh-TW" altLang="en-US" sz="1800" dirty="0">
              <a:solidFill>
                <a:schemeClr val="accent2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9980CAD-BBCE-46C5-93D7-8BE38DA3B8FF}"/>
              </a:ext>
            </a:extLst>
          </p:cNvPr>
          <p:cNvSpPr/>
          <p:nvPr/>
        </p:nvSpPr>
        <p:spPr>
          <a:xfrm>
            <a:off x="6545762" y="6446641"/>
            <a:ext cx="769438" cy="2504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155D667-FAAF-4FD0-B985-9BFD598FE22A}"/>
              </a:ext>
            </a:extLst>
          </p:cNvPr>
          <p:cNvSpPr txBox="1"/>
          <p:nvPr/>
        </p:nvSpPr>
        <p:spPr>
          <a:xfrm>
            <a:off x="6817491" y="356512"/>
            <a:ext cx="457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*為了將</a:t>
            </a:r>
            <a:r>
              <a:rPr lang="en-US" altLang="zh-TW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tm</a:t>
            </a:r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的人員名單做個別分配至子流程 需先將業務變數移至流程變數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168A9D7-8DE3-4268-AD5F-F5D8AB47A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61" y="972213"/>
            <a:ext cx="11068278" cy="588578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C848D51-6394-450A-A124-4011970288EB}"/>
              </a:ext>
            </a:extLst>
          </p:cNvPr>
          <p:cNvSpPr/>
          <p:nvPr/>
        </p:nvSpPr>
        <p:spPr>
          <a:xfrm>
            <a:off x="3403230" y="4622800"/>
            <a:ext cx="550703" cy="203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00289B3-0F66-49B0-8770-9CD3392C3959}"/>
              </a:ext>
            </a:extLst>
          </p:cNvPr>
          <p:cNvSpPr/>
          <p:nvPr/>
        </p:nvSpPr>
        <p:spPr>
          <a:xfrm>
            <a:off x="2852527" y="5071533"/>
            <a:ext cx="855873" cy="203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CD26A0-794F-42DA-BB21-282DA1215C6D}"/>
              </a:ext>
            </a:extLst>
          </p:cNvPr>
          <p:cNvSpPr/>
          <p:nvPr/>
        </p:nvSpPr>
        <p:spPr>
          <a:xfrm>
            <a:off x="7704296" y="5444067"/>
            <a:ext cx="550703" cy="203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BECFFE8-B391-459D-961D-6913C9E04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566" y="1634067"/>
            <a:ext cx="3215434" cy="35898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3F57476-34AE-42AB-9F11-62A29119F473}"/>
              </a:ext>
            </a:extLst>
          </p:cNvPr>
          <p:cNvCxnSpPr>
            <a:stCxn id="16" idx="0"/>
          </p:cNvCxnSpPr>
          <p:nvPr/>
        </p:nvCxnSpPr>
        <p:spPr>
          <a:xfrm flipV="1">
            <a:off x="7979648" y="4038600"/>
            <a:ext cx="996918" cy="140546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8B20153-76E2-4F2D-A0BD-D003E63CDDB4}"/>
              </a:ext>
            </a:extLst>
          </p:cNvPr>
          <p:cNvSpPr txBox="1"/>
          <p:nvPr/>
        </p:nvSpPr>
        <p:spPr>
          <a:xfrm>
            <a:off x="8187265" y="5619726"/>
            <a:ext cx="410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設定流程變數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D206308-B7F1-4DAA-B4EC-DB08A8EFDA3A}"/>
              </a:ext>
            </a:extLst>
          </p:cNvPr>
          <p:cNvSpPr/>
          <p:nvPr/>
        </p:nvSpPr>
        <p:spPr>
          <a:xfrm>
            <a:off x="9660467" y="2912533"/>
            <a:ext cx="1735666" cy="29633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11BC198-0467-4795-8E29-7B7F5BF974A0}"/>
              </a:ext>
            </a:extLst>
          </p:cNvPr>
          <p:cNvSpPr/>
          <p:nvPr/>
        </p:nvSpPr>
        <p:spPr>
          <a:xfrm>
            <a:off x="9584267" y="3522133"/>
            <a:ext cx="778933" cy="22410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5D1BED8-025C-45BA-AA10-6D393E8747B5}"/>
              </a:ext>
            </a:extLst>
          </p:cNvPr>
          <p:cNvSpPr/>
          <p:nvPr/>
        </p:nvSpPr>
        <p:spPr>
          <a:xfrm>
            <a:off x="10238344" y="4938041"/>
            <a:ext cx="700590" cy="22410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325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5155D667-FAAF-4FD0-B985-9BFD598FE22A}"/>
              </a:ext>
            </a:extLst>
          </p:cNvPr>
          <p:cNvSpPr txBox="1"/>
          <p:nvPr/>
        </p:nvSpPr>
        <p:spPr>
          <a:xfrm>
            <a:off x="6352236" y="463904"/>
            <a:ext cx="557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*用流程變數去接先前已從外面給值進來的業務變數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66837D5-F333-43D2-837F-F2458B38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37" y="1011152"/>
            <a:ext cx="11011125" cy="583819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7491F0F-78CA-4E98-A40B-2DAB79C5E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77525"/>
            <a:ext cx="1069156" cy="4129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6836553E-1024-4EDD-81B1-A5E8D9414FAF}"/>
              </a:ext>
            </a:extLst>
          </p:cNvPr>
          <p:cNvSpPr/>
          <p:nvPr/>
        </p:nvSpPr>
        <p:spPr>
          <a:xfrm>
            <a:off x="6865528" y="2717800"/>
            <a:ext cx="203200" cy="203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5DF626-11A1-440D-B9BB-061CC5CD217A}"/>
              </a:ext>
            </a:extLst>
          </p:cNvPr>
          <p:cNvSpPr/>
          <p:nvPr/>
        </p:nvSpPr>
        <p:spPr>
          <a:xfrm>
            <a:off x="4301067" y="4682067"/>
            <a:ext cx="784194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8C2402-6F1F-4D30-B0A5-3DDCBE8B459B}"/>
              </a:ext>
            </a:extLst>
          </p:cNvPr>
          <p:cNvSpPr/>
          <p:nvPr/>
        </p:nvSpPr>
        <p:spPr>
          <a:xfrm>
            <a:off x="3352800" y="5292243"/>
            <a:ext cx="948267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FC6843-6050-45A0-9D81-38C2809A4E38}"/>
              </a:ext>
            </a:extLst>
          </p:cNvPr>
          <p:cNvSpPr/>
          <p:nvPr/>
        </p:nvSpPr>
        <p:spPr>
          <a:xfrm>
            <a:off x="10859700" y="5935133"/>
            <a:ext cx="155433" cy="17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C184731-4126-40AA-9C46-EF00565EFB9C}"/>
              </a:ext>
            </a:extLst>
          </p:cNvPr>
          <p:cNvSpPr/>
          <p:nvPr/>
        </p:nvSpPr>
        <p:spPr>
          <a:xfrm>
            <a:off x="4301067" y="6112933"/>
            <a:ext cx="592666" cy="3186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149DAC8-D85B-4AE9-99E4-9FC98F92AF75}"/>
              </a:ext>
            </a:extLst>
          </p:cNvPr>
          <p:cNvSpPr txBox="1"/>
          <p:nvPr/>
        </p:nvSpPr>
        <p:spPr>
          <a:xfrm>
            <a:off x="5114077" y="5854756"/>
            <a:ext cx="4102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前面設定的流程變數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313F17E-8685-4C65-A208-0B1A7D165EB1}"/>
              </a:ext>
            </a:extLst>
          </p:cNvPr>
          <p:cNvSpPr/>
          <p:nvPr/>
        </p:nvSpPr>
        <p:spPr>
          <a:xfrm>
            <a:off x="5284269" y="2175309"/>
            <a:ext cx="811731" cy="54249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8DFBD14-C791-4B9A-8D36-40022672CA71}"/>
              </a:ext>
            </a:extLst>
          </p:cNvPr>
          <p:cNvSpPr txBox="1"/>
          <p:nvPr/>
        </p:nvSpPr>
        <p:spPr>
          <a:xfrm>
            <a:off x="7825510" y="2446554"/>
            <a:ext cx="410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自動任務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8B619DD-92C5-4E5E-B8B5-422DE5409807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7165156" y="2648361"/>
            <a:ext cx="673100" cy="13562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E50F18C-AEC5-4F27-ABFD-7D65EED74D87}"/>
              </a:ext>
            </a:extLst>
          </p:cNvPr>
          <p:cNvSpPr txBox="1"/>
          <p:nvPr/>
        </p:nvSpPr>
        <p:spPr>
          <a:xfrm>
            <a:off x="245302" y="337635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流程變數設定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1621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AC29E766-3FA7-4438-AE10-59EDBD2AD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4" y="1030646"/>
            <a:ext cx="7474167" cy="5293255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18A48A63-3DD2-4630-8924-92044C335575}"/>
              </a:ext>
            </a:extLst>
          </p:cNvPr>
          <p:cNvSpPr txBox="1"/>
          <p:nvPr/>
        </p:nvSpPr>
        <p:spPr>
          <a:xfrm>
            <a:off x="7730067" y="2661610"/>
            <a:ext cx="40555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List&lt;String&gt; </a:t>
            </a:r>
            <a:r>
              <a:rPr lang="en-US" altLang="zh-TW" dirty="0">
                <a:solidFill>
                  <a:srgbClr val="6A3E3E"/>
                </a:solidFill>
                <a:latin typeface="Consolas" panose="020B0609020204030204" pitchFamily="49" charset="0"/>
              </a:rPr>
              <a:t>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TW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TW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zh-TW" b="1" dirty="0">
                <a:solidFill>
                  <a:srgbClr val="000000"/>
                </a:solidFill>
                <a:latin typeface="Consolas" panose="020B0609020204030204" pitchFamily="49" charset="0"/>
              </a:rPr>
              <a:t>&lt;String&gt;();</a:t>
            </a:r>
          </a:p>
          <a:p>
            <a:r>
              <a:rPr lang="en-US" altLang="zh-TW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zh-TW" b="1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zh-TW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7F0055"/>
                </a:solidFill>
                <a:latin typeface="Consolas" panose="020B0609020204030204" pitchFamily="49" charset="0"/>
              </a:rPr>
              <a:t>in</a:t>
            </a:r>
            <a:r>
              <a:rPr lang="en-US" altLang="zh-TW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0000C0"/>
                </a:solidFill>
                <a:latin typeface="Consolas" panose="020B0609020204030204" pitchFamily="49" charset="0"/>
              </a:rPr>
              <a:t>model</a:t>
            </a:r>
            <a:r>
              <a:rPr lang="en-US" altLang="zh-TW" b="1" dirty="0">
                <a:solidFill>
                  <a:srgbClr val="000000"/>
                </a:solidFill>
                <a:latin typeface="Consolas" panose="020B0609020204030204" pitchFamily="49" charset="0"/>
              </a:rPr>
              <a:t>.tm){</a:t>
            </a:r>
          </a:p>
          <a:p>
            <a:r>
              <a:rPr lang="en-US" altLang="zh-TW" dirty="0" err="1">
                <a:solidFill>
                  <a:srgbClr val="6A3E3E"/>
                </a:solidFill>
                <a:latin typeface="Consolas" panose="020B0609020204030204" pitchFamily="49" charset="0"/>
              </a:rPr>
              <a:t>d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.add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TW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TW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1" dirty="0">
                <a:solidFill>
                  <a:srgbClr val="6A3E3E"/>
                </a:solidFill>
                <a:latin typeface="Consolas" panose="020B0609020204030204" pitchFamily="49" charset="0"/>
              </a:rPr>
              <a:t>d</a:t>
            </a:r>
          </a:p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84B268E-6E01-482C-817D-0F262CCEE250}"/>
              </a:ext>
            </a:extLst>
          </p:cNvPr>
          <p:cNvSpPr txBox="1"/>
          <p:nvPr/>
        </p:nvSpPr>
        <p:spPr>
          <a:xfrm>
            <a:off x="245302" y="337635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流程變數設定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6443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角色過濾器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(pm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是啟單時設定的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pm)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BA06C0E-C23D-4BB4-8058-B08D06471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85" y="1011153"/>
            <a:ext cx="11016630" cy="584684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B95E804-08AC-4486-B3AA-F5D339FB596A}"/>
              </a:ext>
            </a:extLst>
          </p:cNvPr>
          <p:cNvSpPr/>
          <p:nvPr/>
        </p:nvSpPr>
        <p:spPr>
          <a:xfrm>
            <a:off x="2844800" y="4648200"/>
            <a:ext cx="728133" cy="19473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923AD7-7BE9-4B56-873A-375A99C34D01}"/>
              </a:ext>
            </a:extLst>
          </p:cNvPr>
          <p:cNvSpPr/>
          <p:nvPr/>
        </p:nvSpPr>
        <p:spPr>
          <a:xfrm>
            <a:off x="2844800" y="5444067"/>
            <a:ext cx="728133" cy="19473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C1D1D4-ACA9-4E00-96B5-7FCB83DA7452}"/>
              </a:ext>
            </a:extLst>
          </p:cNvPr>
          <p:cNvSpPr/>
          <p:nvPr/>
        </p:nvSpPr>
        <p:spPr>
          <a:xfrm>
            <a:off x="3674533" y="5816600"/>
            <a:ext cx="533400" cy="2370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9801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角色過濾器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(pm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是啟單時設定的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pm)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FE429C0-A041-45AC-A193-227F5329F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16" y="990600"/>
            <a:ext cx="5084618" cy="58674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D95A854-C189-42AA-B72A-B24F676A978E}"/>
              </a:ext>
            </a:extLst>
          </p:cNvPr>
          <p:cNvSpPr/>
          <p:nvPr/>
        </p:nvSpPr>
        <p:spPr>
          <a:xfrm>
            <a:off x="2886049" y="6431622"/>
            <a:ext cx="889000" cy="3332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802B911-C737-46E7-A0B1-818E14C50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572" y="990600"/>
            <a:ext cx="5032367" cy="58674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1DD8272-66E7-4A81-93C2-29A393EB327B}"/>
              </a:ext>
            </a:extLst>
          </p:cNvPr>
          <p:cNvCxnSpPr/>
          <p:nvPr/>
        </p:nvCxnSpPr>
        <p:spPr>
          <a:xfrm>
            <a:off x="5512884" y="3815255"/>
            <a:ext cx="1155688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9C4B3DA2-B7C4-45A7-8413-E5271BA1E921}"/>
              </a:ext>
            </a:extLst>
          </p:cNvPr>
          <p:cNvSpPr/>
          <p:nvPr/>
        </p:nvSpPr>
        <p:spPr>
          <a:xfrm>
            <a:off x="8740254" y="6431621"/>
            <a:ext cx="960793" cy="3332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B024AA-AD00-4823-AE27-14CB4A6A3702}"/>
              </a:ext>
            </a:extLst>
          </p:cNvPr>
          <p:cNvSpPr txBox="1"/>
          <p:nvPr/>
        </p:nvSpPr>
        <p:spPr>
          <a:xfrm>
            <a:off x="7540787" y="2291599"/>
            <a:ext cx="201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輸入過濾器名稱</a:t>
            </a:r>
          </a:p>
        </p:txBody>
      </p:sp>
    </p:spTree>
    <p:extLst>
      <p:ext uri="{BB962C8B-B14F-4D97-AF65-F5344CB8AC3E}">
        <p14:creationId xmlns:p14="http://schemas.microsoft.com/office/powerpoint/2010/main" val="4092386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9FD6BE4-BB1F-4545-9EC9-E858906C5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51" y="1084612"/>
            <a:ext cx="7635548" cy="57733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角色過濾器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(pm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是啟單時設定的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pm)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4B3DA2-B7C4-45A7-8413-E5271BA1E921}"/>
              </a:ext>
            </a:extLst>
          </p:cNvPr>
          <p:cNvSpPr/>
          <p:nvPr/>
        </p:nvSpPr>
        <p:spPr>
          <a:xfrm>
            <a:off x="8740254" y="6431621"/>
            <a:ext cx="960793" cy="3332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D59118-4D55-44E8-BA81-0B23D4657B5C}"/>
              </a:ext>
            </a:extLst>
          </p:cNvPr>
          <p:cNvSpPr txBox="1"/>
          <p:nvPr/>
        </p:nvSpPr>
        <p:spPr>
          <a:xfrm>
            <a:off x="4130565" y="3575886"/>
            <a:ext cx="796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0000C0"/>
                </a:solidFill>
                <a:latin typeface="Consolas" panose="020B0609020204030204" pitchFamily="49" charset="0"/>
              </a:rPr>
              <a:t>apiAccessor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.getIdentityAPI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getUserByUserName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0000C0"/>
                </a:solidFill>
                <a:latin typeface="Consolas" panose="020B0609020204030204" pitchFamily="49" charset="0"/>
              </a:rPr>
              <a:t>model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.pm).id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2D5B395-4074-430C-AEAE-E67FC4BD2BCB}"/>
              </a:ext>
            </a:extLst>
          </p:cNvPr>
          <p:cNvCxnSpPr/>
          <p:nvPr/>
        </p:nvCxnSpPr>
        <p:spPr>
          <a:xfrm flipV="1">
            <a:off x="2816772" y="2890345"/>
            <a:ext cx="924911" cy="68554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98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專案完工送審要給予</a:t>
            </a:r>
            <a:r>
              <a:rPr lang="zh-TW" altLang="en-US" sz="32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最高主管審核狀態</a:t>
            </a:r>
            <a:endParaRPr lang="en-US" sz="3200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4B3DA2-B7C4-45A7-8413-E5271BA1E921}"/>
              </a:ext>
            </a:extLst>
          </p:cNvPr>
          <p:cNvSpPr/>
          <p:nvPr/>
        </p:nvSpPr>
        <p:spPr>
          <a:xfrm>
            <a:off x="8740254" y="6431621"/>
            <a:ext cx="960793" cy="3332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298ACE1-F59F-4E05-A623-3C732014C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54" y="1011153"/>
            <a:ext cx="10984292" cy="584684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A40593B-D992-4A06-A94C-1E321D9D576E}"/>
              </a:ext>
            </a:extLst>
          </p:cNvPr>
          <p:cNvSpPr/>
          <p:nvPr/>
        </p:nvSpPr>
        <p:spPr>
          <a:xfrm>
            <a:off x="3841750" y="4622800"/>
            <a:ext cx="787400" cy="203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5AAE52-3AAE-4B7A-9A72-B76C8542068F}"/>
              </a:ext>
            </a:extLst>
          </p:cNvPr>
          <p:cNvSpPr/>
          <p:nvPr/>
        </p:nvSpPr>
        <p:spPr>
          <a:xfrm>
            <a:off x="2870200" y="5270500"/>
            <a:ext cx="908050" cy="1778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57E810-4FBD-4234-83CD-DC3B3B673EDF}"/>
              </a:ext>
            </a:extLst>
          </p:cNvPr>
          <p:cNvSpPr/>
          <p:nvPr/>
        </p:nvSpPr>
        <p:spPr>
          <a:xfrm>
            <a:off x="3841750" y="5797550"/>
            <a:ext cx="920750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721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9B54189-B0CA-4D56-BDC4-D408467D2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69091"/>
            <a:ext cx="12192000" cy="648335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B877DF-4D88-42C1-A3E8-F85FB80B5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3A42-B037-4911-8EE8-398BADC7BBC2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6F9293C-B198-4EA2-8768-D4F7441A1293}"/>
              </a:ext>
            </a:extLst>
          </p:cNvPr>
          <p:cNvSpPr/>
          <p:nvPr/>
        </p:nvSpPr>
        <p:spPr>
          <a:xfrm rot="5400000">
            <a:off x="4724550" y="4934759"/>
            <a:ext cx="493684" cy="1870845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C929C1-3A68-4FEB-A989-56AB7F847300}"/>
              </a:ext>
            </a:extLst>
          </p:cNvPr>
          <p:cNvSpPr/>
          <p:nvPr/>
        </p:nvSpPr>
        <p:spPr>
          <a:xfrm>
            <a:off x="4366986" y="5026476"/>
            <a:ext cx="8032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在這裡改名</a:t>
            </a:r>
            <a:r>
              <a:rPr lang="en-US" altLang="zh-TW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每個流跟流程都可以取名，一張表裡面流程的名字都不能重複</a:t>
            </a:r>
            <a:r>
              <a:rPr lang="en-US" altLang="zh-TW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2CA883B-8482-41EB-9356-71D1A5B51FE8}"/>
              </a:ext>
            </a:extLst>
          </p:cNvPr>
          <p:cNvSpPr/>
          <p:nvPr/>
        </p:nvSpPr>
        <p:spPr>
          <a:xfrm>
            <a:off x="3026979" y="4845269"/>
            <a:ext cx="830318" cy="2627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0B04EA4-3EB2-4FFC-8257-3F4149FE7F7A}"/>
              </a:ext>
            </a:extLst>
          </p:cNvPr>
          <p:cNvSpPr/>
          <p:nvPr/>
        </p:nvSpPr>
        <p:spPr>
          <a:xfrm>
            <a:off x="3069021" y="5395808"/>
            <a:ext cx="830318" cy="1483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330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專案完工送審要給予</a:t>
            </a:r>
            <a:r>
              <a:rPr lang="zh-TW" altLang="en-US" sz="32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最高主管審核狀態</a:t>
            </a:r>
            <a:endParaRPr lang="en-US" sz="3200" u="sng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4B3DA2-B7C4-45A7-8413-E5271BA1E921}"/>
              </a:ext>
            </a:extLst>
          </p:cNvPr>
          <p:cNvSpPr/>
          <p:nvPr/>
        </p:nvSpPr>
        <p:spPr>
          <a:xfrm>
            <a:off x="8740254" y="6431621"/>
            <a:ext cx="960793" cy="3332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CFAD9B-A4F6-44CB-B7BB-D6B4F3F31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80" y="1011153"/>
            <a:ext cx="4726004" cy="33029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99F1DE0-A70D-4325-9FE6-3843D88D0803}"/>
              </a:ext>
            </a:extLst>
          </p:cNvPr>
          <p:cNvSpPr/>
          <p:nvPr/>
        </p:nvSpPr>
        <p:spPr>
          <a:xfrm>
            <a:off x="3128403" y="4006366"/>
            <a:ext cx="579997" cy="2337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766530A-FFA8-4BF8-812A-5041079A5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779" y="1011153"/>
            <a:ext cx="4750219" cy="3317613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8A3F50C6-B5EC-476A-B035-9C73CD260E05}"/>
              </a:ext>
            </a:extLst>
          </p:cNvPr>
          <p:cNvCxnSpPr/>
          <p:nvPr/>
        </p:nvCxnSpPr>
        <p:spPr>
          <a:xfrm>
            <a:off x="5371253" y="2678426"/>
            <a:ext cx="1241659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6DCC1DB3-9A2D-4C8D-B2F8-A6B3072496AA}"/>
              </a:ext>
            </a:extLst>
          </p:cNvPr>
          <p:cNvSpPr/>
          <p:nvPr/>
        </p:nvSpPr>
        <p:spPr>
          <a:xfrm>
            <a:off x="9922933" y="3997899"/>
            <a:ext cx="609600" cy="2676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B10B260-F2AD-47CF-A730-44C47E042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206" y="4363938"/>
            <a:ext cx="4338965" cy="261940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972A9F8-EE8B-4072-B644-88935690A46C}"/>
              </a:ext>
            </a:extLst>
          </p:cNvPr>
          <p:cNvSpPr/>
          <p:nvPr/>
        </p:nvSpPr>
        <p:spPr>
          <a:xfrm>
            <a:off x="6096000" y="6598244"/>
            <a:ext cx="846667" cy="2597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D998CC8-E208-4F02-9C4E-70E42DE87BAE}"/>
              </a:ext>
            </a:extLst>
          </p:cNvPr>
          <p:cNvCxnSpPr/>
          <p:nvPr/>
        </p:nvCxnSpPr>
        <p:spPr>
          <a:xfrm flipH="1">
            <a:off x="7645400" y="4238596"/>
            <a:ext cx="1371600" cy="97687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869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最高主管送審確認判斷結果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確認完工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4B3DA2-B7C4-45A7-8413-E5271BA1E921}"/>
              </a:ext>
            </a:extLst>
          </p:cNvPr>
          <p:cNvSpPr/>
          <p:nvPr/>
        </p:nvSpPr>
        <p:spPr>
          <a:xfrm>
            <a:off x="8740254" y="6431621"/>
            <a:ext cx="960793" cy="3332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72A9F8-EE8B-4072-B644-88935690A46C}"/>
              </a:ext>
            </a:extLst>
          </p:cNvPr>
          <p:cNvSpPr/>
          <p:nvPr/>
        </p:nvSpPr>
        <p:spPr>
          <a:xfrm>
            <a:off x="6096000" y="6598244"/>
            <a:ext cx="846667" cy="2597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7115C15-03C0-4EDE-8AA6-BAD31E42B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85" y="1011153"/>
            <a:ext cx="11016630" cy="5846847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2D532744-7699-4CB0-8007-44A242BF7748}"/>
              </a:ext>
            </a:extLst>
          </p:cNvPr>
          <p:cNvCxnSpPr/>
          <p:nvPr/>
        </p:nvCxnSpPr>
        <p:spPr>
          <a:xfrm>
            <a:off x="6519333" y="3429000"/>
            <a:ext cx="93980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FB9154C4-403C-451D-90A4-70C7BE211AA9}"/>
              </a:ext>
            </a:extLst>
          </p:cNvPr>
          <p:cNvSpPr/>
          <p:nvPr/>
        </p:nvSpPr>
        <p:spPr>
          <a:xfrm>
            <a:off x="2870200" y="4648200"/>
            <a:ext cx="702733" cy="1778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E689320-E9EA-4C0C-AE35-4019AFD21A65}"/>
              </a:ext>
            </a:extLst>
          </p:cNvPr>
          <p:cNvSpPr/>
          <p:nvPr/>
        </p:nvSpPr>
        <p:spPr>
          <a:xfrm>
            <a:off x="3994550" y="5952067"/>
            <a:ext cx="899183" cy="203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E0F71BF-3DDC-459B-8BBD-2E32C967FDFC}"/>
              </a:ext>
            </a:extLst>
          </p:cNvPr>
          <p:cNvSpPr/>
          <p:nvPr/>
        </p:nvSpPr>
        <p:spPr>
          <a:xfrm>
            <a:off x="5537200" y="6155267"/>
            <a:ext cx="203200" cy="20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082D91D3-880F-4E80-AF33-B1E721F24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726" y="3699453"/>
            <a:ext cx="4493274" cy="31585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57DC306-FA24-4D71-9826-9A39D6591AC1}"/>
              </a:ext>
            </a:extLst>
          </p:cNvPr>
          <p:cNvCxnSpPr>
            <a:stCxn id="16" idx="3"/>
          </p:cNvCxnSpPr>
          <p:nvPr/>
        </p:nvCxnSpPr>
        <p:spPr>
          <a:xfrm flipV="1">
            <a:off x="5740400" y="5511800"/>
            <a:ext cx="1958326" cy="74506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05DABF4-0D09-461A-B9BB-B876B2AA86B6}"/>
              </a:ext>
            </a:extLst>
          </p:cNvPr>
          <p:cNvSpPr txBox="1"/>
          <p:nvPr/>
        </p:nvSpPr>
        <p:spPr>
          <a:xfrm>
            <a:off x="10118117" y="4064001"/>
            <a:ext cx="126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審核同意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C60446C-AF3C-4135-8599-EE2B248C828B}"/>
              </a:ext>
            </a:extLst>
          </p:cNvPr>
          <p:cNvSpPr txBox="1"/>
          <p:nvPr/>
        </p:nvSpPr>
        <p:spPr>
          <a:xfrm>
            <a:off x="8465707" y="5109449"/>
            <a:ext cx="3894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model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.gmApprovalStatus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zh-TW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endParaRPr lang="zh-TW" altLang="en-US" sz="1600" dirty="0">
              <a:solidFill>
                <a:schemeClr val="accent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417E9D3-D444-4129-B792-E6DE0C34D61F}"/>
              </a:ext>
            </a:extLst>
          </p:cNvPr>
          <p:cNvSpPr/>
          <p:nvPr/>
        </p:nvSpPr>
        <p:spPr>
          <a:xfrm>
            <a:off x="10905066" y="6598245"/>
            <a:ext cx="682315" cy="1750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442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最高主管送審確認判斷結果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退回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47FD1BF-0F8A-4B8E-A1BD-764670D54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54" y="1011153"/>
            <a:ext cx="10984292" cy="5846847"/>
          </a:xfrm>
          <a:prstGeom prst="rect">
            <a:avLst/>
          </a:prstGeom>
        </p:spPr>
      </p:pic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ABB217DD-3F85-4ACE-94B4-77E023B377C7}"/>
              </a:ext>
            </a:extLst>
          </p:cNvPr>
          <p:cNvCxnSpPr/>
          <p:nvPr/>
        </p:nvCxnSpPr>
        <p:spPr>
          <a:xfrm rot="10800000">
            <a:off x="5715001" y="2802467"/>
            <a:ext cx="821267" cy="685800"/>
          </a:xfrm>
          <a:prstGeom prst="bentConnector3">
            <a:avLst>
              <a:gd name="adj1" fmla="val -2577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B47379C9-2513-478F-ADC5-450AFC6BE346}"/>
              </a:ext>
            </a:extLst>
          </p:cNvPr>
          <p:cNvSpPr/>
          <p:nvPr/>
        </p:nvSpPr>
        <p:spPr>
          <a:xfrm>
            <a:off x="2878667" y="4648201"/>
            <a:ext cx="702733" cy="16933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75DDD94-4025-40F4-BF44-B15871D68B93}"/>
              </a:ext>
            </a:extLst>
          </p:cNvPr>
          <p:cNvSpPr/>
          <p:nvPr/>
        </p:nvSpPr>
        <p:spPr>
          <a:xfrm>
            <a:off x="3445933" y="5765800"/>
            <a:ext cx="846667" cy="16933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178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在子流程設定流程變數接父流程的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tm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E51784-349F-4066-BB01-5997768E2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03" y="1011153"/>
            <a:ext cx="10855993" cy="57898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35153BB-94FF-4E53-A1ED-AB9B7AF3EC88}"/>
              </a:ext>
            </a:extLst>
          </p:cNvPr>
          <p:cNvSpPr/>
          <p:nvPr/>
        </p:nvSpPr>
        <p:spPr>
          <a:xfrm>
            <a:off x="7671335" y="5390147"/>
            <a:ext cx="510139" cy="21175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C49FA99-1178-4473-8AE1-18B6B0AAFFCD}"/>
              </a:ext>
            </a:extLst>
          </p:cNvPr>
          <p:cNvSpPr txBox="1"/>
          <p:nvPr/>
        </p:nvSpPr>
        <p:spPr>
          <a:xfrm>
            <a:off x="8187265" y="5619726"/>
            <a:ext cx="4102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設定流程變數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7AA378D-A97C-4CA8-BDAF-E48AB018F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45" y="578698"/>
            <a:ext cx="4019555" cy="4519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64EFC3D-BA80-43C7-9515-0786575C47BA}"/>
              </a:ext>
            </a:extLst>
          </p:cNvPr>
          <p:cNvCxnSpPr>
            <a:stCxn id="6" idx="0"/>
          </p:cNvCxnSpPr>
          <p:nvPr/>
        </p:nvCxnSpPr>
        <p:spPr>
          <a:xfrm flipV="1">
            <a:off x="7926405" y="4807768"/>
            <a:ext cx="260860" cy="58237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1207EB54-83AC-4C1E-A91F-6BB804B94985}"/>
              </a:ext>
            </a:extLst>
          </p:cNvPr>
          <p:cNvSpPr/>
          <p:nvPr/>
        </p:nvSpPr>
        <p:spPr>
          <a:xfrm>
            <a:off x="9028497" y="2255850"/>
            <a:ext cx="2204185" cy="285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8F7DF7-1E25-45B1-8304-5FA3DD189E45}"/>
              </a:ext>
            </a:extLst>
          </p:cNvPr>
          <p:cNvSpPr/>
          <p:nvPr/>
        </p:nvSpPr>
        <p:spPr>
          <a:xfrm>
            <a:off x="9740766" y="4716379"/>
            <a:ext cx="866274" cy="2852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238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設定子流程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多個任務負責人同時執行任務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9CAD534-C8ED-46FE-8E13-2FD6FEDA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99" y="1071034"/>
            <a:ext cx="10903802" cy="578696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67BE2FC-0868-4DD4-870A-13C77E4E1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653" y="3365500"/>
            <a:ext cx="1266825" cy="533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37AB9B0-710F-4979-B991-AFB6C48D086D}"/>
              </a:ext>
            </a:extLst>
          </p:cNvPr>
          <p:cNvSpPr/>
          <p:nvPr/>
        </p:nvSpPr>
        <p:spPr>
          <a:xfrm>
            <a:off x="6752167" y="3213100"/>
            <a:ext cx="173566" cy="1651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1B1EDCF5-5AD5-4A48-A1CA-6DE42E11A5A9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673850" y="5868892"/>
            <a:ext cx="407573" cy="5657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E42EF36-92AA-4829-B245-7221B9EC6B38}"/>
              </a:ext>
            </a:extLst>
          </p:cNvPr>
          <p:cNvSpPr/>
          <p:nvPr/>
        </p:nvSpPr>
        <p:spPr>
          <a:xfrm>
            <a:off x="8161867" y="3632200"/>
            <a:ext cx="203200" cy="19473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64AA3AC-1F03-45F6-84CC-7CB681E1A451}"/>
              </a:ext>
            </a:extLst>
          </p:cNvPr>
          <p:cNvSpPr/>
          <p:nvPr/>
        </p:nvSpPr>
        <p:spPr>
          <a:xfrm>
            <a:off x="2908300" y="4654550"/>
            <a:ext cx="685800" cy="2159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F4E3F71-FAB9-42D7-9515-1EC10F9A51D5}"/>
              </a:ext>
            </a:extLst>
          </p:cNvPr>
          <p:cNvSpPr/>
          <p:nvPr/>
        </p:nvSpPr>
        <p:spPr>
          <a:xfrm>
            <a:off x="2908300" y="5626100"/>
            <a:ext cx="882650" cy="2159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98A6749-2BD0-4A24-80C2-ACD3D50676A0}"/>
              </a:ext>
            </a:extLst>
          </p:cNvPr>
          <p:cNvSpPr/>
          <p:nvPr/>
        </p:nvSpPr>
        <p:spPr>
          <a:xfrm>
            <a:off x="5327650" y="5251450"/>
            <a:ext cx="1598083" cy="26881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41AC1CD-8B6E-4132-9AF1-1BA0C4E7D5B4}"/>
              </a:ext>
            </a:extLst>
          </p:cNvPr>
          <p:cNvSpPr/>
          <p:nvPr/>
        </p:nvSpPr>
        <p:spPr>
          <a:xfrm>
            <a:off x="3949700" y="5580147"/>
            <a:ext cx="1543050" cy="2159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3B5852F-08F8-43A3-A901-03A096DC80EA}"/>
              </a:ext>
            </a:extLst>
          </p:cNvPr>
          <p:cNvSpPr/>
          <p:nvPr/>
        </p:nvSpPr>
        <p:spPr>
          <a:xfrm>
            <a:off x="4298950" y="5905500"/>
            <a:ext cx="2626783" cy="209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755327D-60F7-47AD-AF8F-253DB9F144D5}"/>
              </a:ext>
            </a:extLst>
          </p:cNvPr>
          <p:cNvSpPr/>
          <p:nvPr/>
        </p:nvSpPr>
        <p:spPr>
          <a:xfrm>
            <a:off x="6673850" y="6224503"/>
            <a:ext cx="165100" cy="2071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213F3DB-43A4-4494-8E96-26AAB0280CE3}"/>
              </a:ext>
            </a:extLst>
          </p:cNvPr>
          <p:cNvSpPr/>
          <p:nvPr/>
        </p:nvSpPr>
        <p:spPr>
          <a:xfrm>
            <a:off x="4552950" y="6491503"/>
            <a:ext cx="1778000" cy="209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BE1B7F8-0A87-4F39-BEB9-6FFCA2C522BC}"/>
              </a:ext>
            </a:extLst>
          </p:cNvPr>
          <p:cNvSpPr txBox="1"/>
          <p:nvPr/>
        </p:nvSpPr>
        <p:spPr>
          <a:xfrm>
            <a:off x="5734029" y="6109218"/>
            <a:ext cx="12695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變數名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68CFCB0-2BED-4679-BDEA-7E2B06E76293}"/>
              </a:ext>
            </a:extLst>
          </p:cNvPr>
          <p:cNvSpPr txBox="1"/>
          <p:nvPr/>
        </p:nvSpPr>
        <p:spPr>
          <a:xfrm>
            <a:off x="7081423" y="5602300"/>
            <a:ext cx="501208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流程變數  為每一個子流程給予一個任務負責人</a:t>
            </a:r>
          </a:p>
          <a:p>
            <a:endParaRPr lang="zh-TW" altLang="en-US" dirty="0">
              <a:solidFill>
                <a:schemeClr val="accent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C75D28C5-547A-4E02-AAB3-157F950CCCA0}"/>
              </a:ext>
            </a:extLst>
          </p:cNvPr>
          <p:cNvCxnSpPr/>
          <p:nvPr/>
        </p:nvCxnSpPr>
        <p:spPr>
          <a:xfrm>
            <a:off x="6519333" y="3429000"/>
            <a:ext cx="93980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E715A3E-8370-4F73-A5FA-D8EABB85053A}"/>
              </a:ext>
            </a:extLst>
          </p:cNvPr>
          <p:cNvSpPr txBox="1"/>
          <p:nvPr/>
        </p:nvSpPr>
        <p:spPr>
          <a:xfrm>
            <a:off x="2864771" y="5842000"/>
            <a:ext cx="126955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疊代</a:t>
            </a:r>
          </a:p>
        </p:txBody>
      </p:sp>
    </p:spTree>
    <p:extLst>
      <p:ext uri="{BB962C8B-B14F-4D97-AF65-F5344CB8AC3E}">
        <p14:creationId xmlns:p14="http://schemas.microsoft.com/office/powerpoint/2010/main" val="746906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設定子流程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多個任務負責人同時執行任務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DA7AD45-EF93-44FE-8B1C-A83225777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85" y="1011153"/>
            <a:ext cx="11005830" cy="584684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BD77BC5-DB11-49CA-B36F-EB0275D7BB9C}"/>
              </a:ext>
            </a:extLst>
          </p:cNvPr>
          <p:cNvSpPr/>
          <p:nvPr/>
        </p:nvSpPr>
        <p:spPr>
          <a:xfrm>
            <a:off x="2870200" y="4629150"/>
            <a:ext cx="704850" cy="22225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0D0F324-6C1E-4CE9-8D64-62567593AD9D}"/>
              </a:ext>
            </a:extLst>
          </p:cNvPr>
          <p:cNvSpPr/>
          <p:nvPr/>
        </p:nvSpPr>
        <p:spPr>
          <a:xfrm>
            <a:off x="2870200" y="5436175"/>
            <a:ext cx="882650" cy="17722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ED0E8F-DA1D-43CA-BF84-4A59F604B403}"/>
              </a:ext>
            </a:extLst>
          </p:cNvPr>
          <p:cNvSpPr/>
          <p:nvPr/>
        </p:nvSpPr>
        <p:spPr>
          <a:xfrm>
            <a:off x="4311650" y="5353050"/>
            <a:ext cx="72263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2625F6C-39AA-422B-BDBA-46619F6DF874}"/>
              </a:ext>
            </a:extLst>
          </p:cNvPr>
          <p:cNvSpPr txBox="1"/>
          <p:nvPr/>
        </p:nvSpPr>
        <p:spPr>
          <a:xfrm>
            <a:off x="8043069" y="4897119"/>
            <a:ext cx="232788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設定呼叫哪個子流程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85DC756-980B-458A-AA7B-2D3347C8F20D}"/>
              </a:ext>
            </a:extLst>
          </p:cNvPr>
          <p:cNvSpPr/>
          <p:nvPr/>
        </p:nvSpPr>
        <p:spPr>
          <a:xfrm>
            <a:off x="6670307" y="2666198"/>
            <a:ext cx="1183908" cy="6737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782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設定子流程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多個任務負責人同時執行任務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ECE6D5-95F1-473A-9D94-52FE5BF5F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7" y="953033"/>
            <a:ext cx="11104345" cy="590496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947D0EE-EA55-47F9-A08A-1C45E9A9376B}"/>
              </a:ext>
            </a:extLst>
          </p:cNvPr>
          <p:cNvSpPr/>
          <p:nvPr/>
        </p:nvSpPr>
        <p:spPr>
          <a:xfrm>
            <a:off x="6015789" y="2945331"/>
            <a:ext cx="1289786" cy="7411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71D25E-CBB7-4228-94D7-39B59F00C445}"/>
              </a:ext>
            </a:extLst>
          </p:cNvPr>
          <p:cNvSpPr/>
          <p:nvPr/>
        </p:nvSpPr>
        <p:spPr>
          <a:xfrm>
            <a:off x="4273617" y="4860758"/>
            <a:ext cx="808522" cy="202130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6E21ECB-3E3D-4C65-9207-6548F3FDF262}"/>
              </a:ext>
            </a:extLst>
          </p:cNvPr>
          <p:cNvSpPr/>
          <p:nvPr/>
        </p:nvSpPr>
        <p:spPr>
          <a:xfrm>
            <a:off x="3320716" y="5474408"/>
            <a:ext cx="952901" cy="202130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5C4930-DEB5-47DE-A90B-516ED32C3C17}"/>
              </a:ext>
            </a:extLst>
          </p:cNvPr>
          <p:cNvSpPr/>
          <p:nvPr/>
        </p:nvSpPr>
        <p:spPr>
          <a:xfrm>
            <a:off x="4273617" y="6439301"/>
            <a:ext cx="500514" cy="29838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B006BAB-71DA-4876-A129-BC385521D97A}"/>
              </a:ext>
            </a:extLst>
          </p:cNvPr>
          <p:cNvSpPr txBox="1"/>
          <p:nvPr/>
        </p:nvSpPr>
        <p:spPr>
          <a:xfrm>
            <a:off x="4726006" y="6139247"/>
            <a:ext cx="2415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前面設定的</a:t>
            </a:r>
            <a:r>
              <a:rPr lang="en-US" altLang="zh-TW" sz="16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Iterator</a:t>
            </a:r>
            <a:endParaRPr lang="zh-TW" altLang="en-US" sz="1600" dirty="0">
              <a:solidFill>
                <a:schemeClr val="accent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5403AF8-B316-463D-B8A2-3675A2838B24}"/>
              </a:ext>
            </a:extLst>
          </p:cNvPr>
          <p:cNvSpPr txBox="1"/>
          <p:nvPr/>
        </p:nvSpPr>
        <p:spPr>
          <a:xfrm>
            <a:off x="9232231" y="6139247"/>
            <a:ext cx="2415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子流程的流程變數</a:t>
            </a:r>
          </a:p>
        </p:txBody>
      </p:sp>
    </p:spTree>
    <p:extLst>
      <p:ext uri="{BB962C8B-B14F-4D97-AF65-F5344CB8AC3E}">
        <p14:creationId xmlns:p14="http://schemas.microsoft.com/office/powerpoint/2010/main" val="993583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子流程角色過濾器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(tm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是啟單時設定的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tm)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D74B15A-F8CE-48F5-831E-BBC32C13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91" y="1107406"/>
            <a:ext cx="10599018" cy="565833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FCBCD8B-37EA-4293-A4F3-5B00A8892FFD}"/>
              </a:ext>
            </a:extLst>
          </p:cNvPr>
          <p:cNvSpPr/>
          <p:nvPr/>
        </p:nvSpPr>
        <p:spPr>
          <a:xfrm>
            <a:off x="5216893" y="2348563"/>
            <a:ext cx="879107" cy="4620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AD979F6-6AA8-4FF1-B3A2-AFDE1384EFC3}"/>
              </a:ext>
            </a:extLst>
          </p:cNvPr>
          <p:cNvSpPr/>
          <p:nvPr/>
        </p:nvSpPr>
        <p:spPr>
          <a:xfrm>
            <a:off x="7496877" y="2375834"/>
            <a:ext cx="879107" cy="4620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182D321-A054-4E66-9CBB-419236740902}"/>
              </a:ext>
            </a:extLst>
          </p:cNvPr>
          <p:cNvSpPr/>
          <p:nvPr/>
        </p:nvSpPr>
        <p:spPr>
          <a:xfrm>
            <a:off x="2983832" y="4600876"/>
            <a:ext cx="712269" cy="18288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E8C46CF-1A49-46E2-95CD-0E392B14AA39}"/>
              </a:ext>
            </a:extLst>
          </p:cNvPr>
          <p:cNvSpPr/>
          <p:nvPr/>
        </p:nvSpPr>
        <p:spPr>
          <a:xfrm>
            <a:off x="2983832" y="5390147"/>
            <a:ext cx="875899" cy="18288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B370C0B-AB88-47EE-B990-1EC22AB683C1}"/>
              </a:ext>
            </a:extLst>
          </p:cNvPr>
          <p:cNvSpPr/>
          <p:nvPr/>
        </p:nvSpPr>
        <p:spPr>
          <a:xfrm>
            <a:off x="3859731" y="5958038"/>
            <a:ext cx="625642" cy="202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9864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子流程角色過濾器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(tm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是啟單時設定的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tm)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7C6F35A-748D-4526-B7FC-2AD8539F0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78" y="1117031"/>
            <a:ext cx="4673701" cy="560190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F297B20-1149-4114-930D-65E99136D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645" y="1312796"/>
            <a:ext cx="6515100" cy="4829175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02DB0C8-3653-4B0D-A27C-D0B38F725D19}"/>
              </a:ext>
            </a:extLst>
          </p:cNvPr>
          <p:cNvCxnSpPr/>
          <p:nvPr/>
        </p:nvCxnSpPr>
        <p:spPr>
          <a:xfrm>
            <a:off x="4598484" y="4583324"/>
            <a:ext cx="1155688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216B4AF-8F3D-455D-A417-2BABE57BFAFF}"/>
              </a:ext>
            </a:extLst>
          </p:cNvPr>
          <p:cNvSpPr txBox="1"/>
          <p:nvPr/>
        </p:nvSpPr>
        <p:spPr>
          <a:xfrm>
            <a:off x="6626387" y="3059668"/>
            <a:ext cx="201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輸入過濾器名稱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9A09BE-CC27-4877-B390-1222CD96872A}"/>
              </a:ext>
            </a:extLst>
          </p:cNvPr>
          <p:cNvSpPr/>
          <p:nvPr/>
        </p:nvSpPr>
        <p:spPr>
          <a:xfrm>
            <a:off x="2492943" y="6285297"/>
            <a:ext cx="847023" cy="3272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F7FB1E9-A10F-42E9-8159-760118E8B653}"/>
              </a:ext>
            </a:extLst>
          </p:cNvPr>
          <p:cNvSpPr/>
          <p:nvPr/>
        </p:nvSpPr>
        <p:spPr>
          <a:xfrm>
            <a:off x="9355756" y="5611528"/>
            <a:ext cx="1212783" cy="365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086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子流程角色過濾器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(tm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是啟單時設定的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tm)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0B4CEA-DCF7-497D-9941-D269245E3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523" y="1174283"/>
            <a:ext cx="8490953" cy="554560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83DE4FC-C932-4BE4-B80A-EB6DB4EB74CF}"/>
              </a:ext>
            </a:extLst>
          </p:cNvPr>
          <p:cNvSpPr/>
          <p:nvPr/>
        </p:nvSpPr>
        <p:spPr>
          <a:xfrm>
            <a:off x="2589196" y="3080084"/>
            <a:ext cx="1482290" cy="24063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2229ECD9-1AC2-4814-9868-2AA403C3B6D2}"/>
              </a:ext>
            </a:extLst>
          </p:cNvPr>
          <p:cNvCxnSpPr>
            <a:stCxn id="7" idx="3"/>
          </p:cNvCxnSpPr>
          <p:nvPr/>
        </p:nvCxnSpPr>
        <p:spPr>
          <a:xfrm flipV="1">
            <a:off x="4071486" y="3147461"/>
            <a:ext cx="847023" cy="5293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65C51E9-0449-4C4F-A69F-115886C0428A}"/>
              </a:ext>
            </a:extLst>
          </p:cNvPr>
          <p:cNvSpPr txBox="1"/>
          <p:nvPr/>
        </p:nvSpPr>
        <p:spPr>
          <a:xfrm>
            <a:off x="4629750" y="3657601"/>
            <a:ext cx="8325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0000C0"/>
                </a:solidFill>
                <a:latin typeface="Consolas" panose="020B0609020204030204" pitchFamily="49" charset="0"/>
              </a:rPr>
              <a:t>apiAccessor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.getIdentityAPI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getUserByUserName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00C0"/>
                </a:solidFill>
                <a:latin typeface="Consolas" panose="020B0609020204030204" pitchFamily="49" charset="0"/>
              </a:rPr>
              <a:t>tmName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).id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0937076-8095-4C94-81D4-D228F22D84E2}"/>
              </a:ext>
            </a:extLst>
          </p:cNvPr>
          <p:cNvSpPr/>
          <p:nvPr/>
        </p:nvSpPr>
        <p:spPr>
          <a:xfrm>
            <a:off x="8133347" y="6227545"/>
            <a:ext cx="1058779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1225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B2 BPMN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流程圖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9907D81B-B4D4-48B8-933A-8FB22A5B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9537" y="6446641"/>
            <a:ext cx="1312025" cy="365125"/>
          </a:xfrm>
        </p:spPr>
        <p:txBody>
          <a:bodyPr/>
          <a:lstStyle/>
          <a:p>
            <a:fld id="{C1343A42-B037-4911-8EE8-398BADC7BBC2}" type="slidenum">
              <a:rPr lang="zh-TW" altLang="en-US" sz="1800" smtClean="0">
                <a:solidFill>
                  <a:schemeClr val="accent2"/>
                </a:solidFill>
              </a:rPr>
              <a:t>4</a:t>
            </a:fld>
            <a:endParaRPr lang="zh-TW" altLang="en-US" sz="1800" dirty="0">
              <a:solidFill>
                <a:schemeClr val="accent2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A37C150-D9BD-4797-8003-E2EE78BB1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558" y="426378"/>
            <a:ext cx="7588262" cy="546494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C974AE1-AC45-47FA-B9AB-505602842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558" y="3583275"/>
            <a:ext cx="7588262" cy="3322919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3233D981-00FA-4B7C-BB72-253FEDD2F3BE}"/>
              </a:ext>
            </a:extLst>
          </p:cNvPr>
          <p:cNvGrpSpPr/>
          <p:nvPr/>
        </p:nvGrpSpPr>
        <p:grpSpPr>
          <a:xfrm>
            <a:off x="0" y="966681"/>
            <a:ext cx="8103475" cy="5958204"/>
            <a:chOff x="3110184" y="457551"/>
            <a:chExt cx="9349545" cy="5619048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659344C-9FB2-4D72-93B8-A34D34A97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0184" y="457551"/>
              <a:ext cx="4352381" cy="5619048"/>
            </a:xfrm>
            <a:prstGeom prst="rect">
              <a:avLst/>
            </a:prstGeom>
          </p:spPr>
        </p:pic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053E7AFA-76EA-40B3-BF1A-056E07A3442D}"/>
                </a:ext>
              </a:extLst>
            </p:cNvPr>
            <p:cNvCxnSpPr>
              <a:cxnSpLocks/>
            </p:cNvCxnSpPr>
            <p:nvPr/>
          </p:nvCxnSpPr>
          <p:spPr>
            <a:xfrm>
              <a:off x="4610100" y="1990725"/>
              <a:ext cx="1933575" cy="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941F5B5-B70F-4850-8517-D35EF8D25C17}"/>
                </a:ext>
              </a:extLst>
            </p:cNvPr>
            <p:cNvSpPr/>
            <p:nvPr/>
          </p:nvSpPr>
          <p:spPr>
            <a:xfrm>
              <a:off x="6619875" y="1806059"/>
              <a:ext cx="56493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BPMN</a:t>
              </a: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流程圖</a:t>
              </a:r>
              <a:endParaRPr lang="en-US" altLang="zh-TW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9000B910-6F93-4968-997C-1933ABF72D76}"/>
                </a:ext>
              </a:extLst>
            </p:cNvPr>
            <p:cNvCxnSpPr>
              <a:cxnSpLocks/>
            </p:cNvCxnSpPr>
            <p:nvPr/>
          </p:nvCxnSpPr>
          <p:spPr>
            <a:xfrm>
              <a:off x="4800600" y="1291709"/>
              <a:ext cx="1933575" cy="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889A834-EB7C-4CB5-B9AB-57A8191DCBD4}"/>
                </a:ext>
              </a:extLst>
            </p:cNvPr>
            <p:cNvSpPr/>
            <p:nvPr/>
          </p:nvSpPr>
          <p:spPr>
            <a:xfrm>
              <a:off x="6810375" y="1110312"/>
              <a:ext cx="56493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業務數據模型</a:t>
              </a:r>
              <a:endParaRPr lang="en-US" altLang="zh-TW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1D4A5AF7-82AD-48CB-992C-0B3EC4E06B89}"/>
                </a:ext>
              </a:extLst>
            </p:cNvPr>
            <p:cNvCxnSpPr>
              <a:cxnSpLocks/>
            </p:cNvCxnSpPr>
            <p:nvPr/>
          </p:nvCxnSpPr>
          <p:spPr>
            <a:xfrm>
              <a:off x="4398033" y="781401"/>
              <a:ext cx="1933575" cy="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EC325F9-41E2-4436-8CDD-A3C97B834D84}"/>
                </a:ext>
              </a:extLst>
            </p:cNvPr>
            <p:cNvSpPr/>
            <p:nvPr/>
          </p:nvSpPr>
          <p:spPr>
            <a:xfrm>
              <a:off x="6407808" y="596735"/>
              <a:ext cx="564935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組織</a:t>
              </a:r>
              <a:endParaRPr lang="en-US" altLang="zh-TW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1C40B29-00B3-4772-9293-730B497A6A80}"/>
              </a:ext>
            </a:extLst>
          </p:cNvPr>
          <p:cNvSpPr/>
          <p:nvPr/>
        </p:nvSpPr>
        <p:spPr>
          <a:xfrm>
            <a:off x="4831080" y="467360"/>
            <a:ext cx="241246" cy="3048000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02104A33-E6F2-4DB6-80BA-BC3C46EBD6A7}"/>
              </a:ext>
            </a:extLst>
          </p:cNvPr>
          <p:cNvCxnSpPr>
            <a:cxnSpLocks/>
          </p:cNvCxnSpPr>
          <p:nvPr/>
        </p:nvCxnSpPr>
        <p:spPr>
          <a:xfrm flipH="1" flipV="1">
            <a:off x="4338320" y="518162"/>
            <a:ext cx="416560" cy="341256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3F8E37A-D23A-440E-8569-E60B6B94FF25}"/>
              </a:ext>
            </a:extLst>
          </p:cNvPr>
          <p:cNvCxnSpPr/>
          <p:nvPr/>
        </p:nvCxnSpPr>
        <p:spPr>
          <a:xfrm flipV="1">
            <a:off x="5072326" y="768149"/>
            <a:ext cx="464679" cy="126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DF116B6-9782-4A98-A253-326FDA92249B}"/>
              </a:ext>
            </a:extLst>
          </p:cNvPr>
          <p:cNvSpPr txBox="1"/>
          <p:nvPr/>
        </p:nvSpPr>
        <p:spPr>
          <a:xfrm>
            <a:off x="3942221" y="180544"/>
            <a:ext cx="84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pool</a:t>
            </a:r>
            <a:endParaRPr lang="zh-TW" altLang="en-US" dirty="0">
              <a:solidFill>
                <a:schemeClr val="accent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D2A0315-564D-4DF1-B03C-E399B7AC2D5A}"/>
              </a:ext>
            </a:extLst>
          </p:cNvPr>
          <p:cNvSpPr txBox="1"/>
          <p:nvPr/>
        </p:nvSpPr>
        <p:spPr>
          <a:xfrm>
            <a:off x="5473918" y="421090"/>
            <a:ext cx="848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lane</a:t>
            </a:r>
            <a:endParaRPr lang="zh-TW" altLang="en-US" dirty="0">
              <a:solidFill>
                <a:schemeClr val="accent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4508F74-E391-44F1-A32D-817FB4B8D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60" y="2368068"/>
            <a:ext cx="804791" cy="295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485B2552-E8B8-489C-A5D8-AD106FB40B54}"/>
              </a:ext>
            </a:extLst>
          </p:cNvPr>
          <p:cNvSpPr txBox="1"/>
          <p:nvPr/>
        </p:nvSpPr>
        <p:spPr>
          <a:xfrm>
            <a:off x="6248011" y="2608478"/>
            <a:ext cx="183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人去執行任務</a:t>
            </a:r>
            <a:endParaRPr lang="zh-TW" altLang="en-US" sz="1400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78634B1-4A45-4C09-AB6E-C75570278884}"/>
              </a:ext>
            </a:extLst>
          </p:cNvPr>
          <p:cNvSpPr txBox="1"/>
          <p:nvPr/>
        </p:nvSpPr>
        <p:spPr>
          <a:xfrm>
            <a:off x="8945150" y="1256987"/>
            <a:ext cx="3469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*因為可能指定多個任務負責人，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rPr>
              <a:t>所以要建立子流程去個別執行任務</a:t>
            </a:r>
            <a:endParaRPr lang="en-US" altLang="zh-TW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6702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子流程角色過濾器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(pm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是啟單時設定的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pm)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B3A4751-DCE5-46F9-BA62-2B26791FA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74" y="1011153"/>
            <a:ext cx="11027452" cy="584684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6CCBEEF-0C42-4449-BA36-E7D797BC63B4}"/>
              </a:ext>
            </a:extLst>
          </p:cNvPr>
          <p:cNvSpPr/>
          <p:nvPr/>
        </p:nvSpPr>
        <p:spPr>
          <a:xfrm>
            <a:off x="2858703" y="4610501"/>
            <a:ext cx="702644" cy="25025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D3E4607-0949-4229-950C-EBAD757648E7}"/>
              </a:ext>
            </a:extLst>
          </p:cNvPr>
          <p:cNvSpPr/>
          <p:nvPr/>
        </p:nvSpPr>
        <p:spPr>
          <a:xfrm>
            <a:off x="2858703" y="5435908"/>
            <a:ext cx="702644" cy="25025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9DBB07-FE40-4AB2-887C-56CBE77461CA}"/>
              </a:ext>
            </a:extLst>
          </p:cNvPr>
          <p:cNvSpPr/>
          <p:nvPr/>
        </p:nvSpPr>
        <p:spPr>
          <a:xfrm>
            <a:off x="3667225" y="5832909"/>
            <a:ext cx="548640" cy="2213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7022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子流程角色過濾器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(pm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是啟單時設定的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pm)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FE429C0-A041-45AC-A193-227F5329F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16" y="990600"/>
            <a:ext cx="5084618" cy="58674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D95A854-C189-42AA-B72A-B24F676A978E}"/>
              </a:ext>
            </a:extLst>
          </p:cNvPr>
          <p:cNvSpPr/>
          <p:nvPr/>
        </p:nvSpPr>
        <p:spPr>
          <a:xfrm>
            <a:off x="2886049" y="6431622"/>
            <a:ext cx="889000" cy="3332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802B911-C737-46E7-A0B1-818E14C50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572" y="990600"/>
            <a:ext cx="5032367" cy="58674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11DD8272-66E7-4A81-93C2-29A393EB327B}"/>
              </a:ext>
            </a:extLst>
          </p:cNvPr>
          <p:cNvCxnSpPr/>
          <p:nvPr/>
        </p:nvCxnSpPr>
        <p:spPr>
          <a:xfrm>
            <a:off x="5512884" y="3815255"/>
            <a:ext cx="1155688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9C4B3DA2-B7C4-45A7-8413-E5271BA1E921}"/>
              </a:ext>
            </a:extLst>
          </p:cNvPr>
          <p:cNvSpPr/>
          <p:nvPr/>
        </p:nvSpPr>
        <p:spPr>
          <a:xfrm>
            <a:off x="8740254" y="6431621"/>
            <a:ext cx="960793" cy="3332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5B024AA-AD00-4823-AE27-14CB4A6A3702}"/>
              </a:ext>
            </a:extLst>
          </p:cNvPr>
          <p:cNvSpPr txBox="1"/>
          <p:nvPr/>
        </p:nvSpPr>
        <p:spPr>
          <a:xfrm>
            <a:off x="7540787" y="2291599"/>
            <a:ext cx="201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輸入過濾器名稱</a:t>
            </a:r>
          </a:p>
        </p:txBody>
      </p:sp>
    </p:spTree>
    <p:extLst>
      <p:ext uri="{BB962C8B-B14F-4D97-AF65-F5344CB8AC3E}">
        <p14:creationId xmlns:p14="http://schemas.microsoft.com/office/powerpoint/2010/main" val="1075656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9FD6BE4-BB1F-4545-9EC9-E858906C5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51" y="1084612"/>
            <a:ext cx="7635548" cy="57733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子流程角色過濾器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(pm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是啟單時設定的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pm)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4B3DA2-B7C4-45A7-8413-E5271BA1E921}"/>
              </a:ext>
            </a:extLst>
          </p:cNvPr>
          <p:cNvSpPr/>
          <p:nvPr/>
        </p:nvSpPr>
        <p:spPr>
          <a:xfrm>
            <a:off x="8740254" y="6431621"/>
            <a:ext cx="960793" cy="3332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D59118-4D55-44E8-BA81-0B23D4657B5C}"/>
              </a:ext>
            </a:extLst>
          </p:cNvPr>
          <p:cNvSpPr txBox="1"/>
          <p:nvPr/>
        </p:nvSpPr>
        <p:spPr>
          <a:xfrm>
            <a:off x="4130565" y="3575886"/>
            <a:ext cx="796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0000C0"/>
                </a:solidFill>
                <a:latin typeface="Consolas" panose="020B0609020204030204" pitchFamily="49" charset="0"/>
              </a:rPr>
              <a:t>apiAccessor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.getIdentityAPI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getUserByUserName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0000C0"/>
                </a:solidFill>
                <a:latin typeface="Consolas" panose="020B0609020204030204" pitchFamily="49" charset="0"/>
              </a:rPr>
              <a:t>model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.pm).id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2D5B395-4074-430C-AEAE-E67FC4BD2BCB}"/>
              </a:ext>
            </a:extLst>
          </p:cNvPr>
          <p:cNvCxnSpPr/>
          <p:nvPr/>
        </p:nvCxnSpPr>
        <p:spPr>
          <a:xfrm flipV="1">
            <a:off x="2816772" y="2890345"/>
            <a:ext cx="924911" cy="68554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7537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9FD6BE4-BB1F-4545-9EC9-E858906C5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51" y="1084612"/>
            <a:ext cx="7635548" cy="577338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子流程角色過濾器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(pm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是啟單時設定的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pm)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4B3DA2-B7C4-45A7-8413-E5271BA1E921}"/>
              </a:ext>
            </a:extLst>
          </p:cNvPr>
          <p:cNvSpPr/>
          <p:nvPr/>
        </p:nvSpPr>
        <p:spPr>
          <a:xfrm>
            <a:off x="8740254" y="6431621"/>
            <a:ext cx="960793" cy="3332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0D59118-4D55-44E8-BA81-0B23D4657B5C}"/>
              </a:ext>
            </a:extLst>
          </p:cNvPr>
          <p:cNvSpPr txBox="1"/>
          <p:nvPr/>
        </p:nvSpPr>
        <p:spPr>
          <a:xfrm>
            <a:off x="4130565" y="3575886"/>
            <a:ext cx="796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0000C0"/>
                </a:solidFill>
                <a:latin typeface="Consolas" panose="020B0609020204030204" pitchFamily="49" charset="0"/>
              </a:rPr>
              <a:t>apiAccessor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.getIdentityAPI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getUserByUserName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dirty="0">
                <a:solidFill>
                  <a:srgbClr val="0000C0"/>
                </a:solidFill>
                <a:latin typeface="Consolas" panose="020B0609020204030204" pitchFamily="49" charset="0"/>
              </a:rPr>
              <a:t>model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.pm).id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E2D5B395-4074-430C-AEAE-E67FC4BD2BCB}"/>
              </a:ext>
            </a:extLst>
          </p:cNvPr>
          <p:cNvCxnSpPr/>
          <p:nvPr/>
        </p:nvCxnSpPr>
        <p:spPr>
          <a:xfrm flipV="1">
            <a:off x="2816772" y="2890345"/>
            <a:ext cx="924911" cy="68554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961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7" y="426378"/>
            <a:ext cx="12462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子流程角色過濾器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部門主管是執行</a:t>
            </a:r>
            <a:r>
              <a:rPr lang="zh-TW" altLang="en-US" sz="32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專案任務工作回報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人員的主管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2D0DFBB-99F0-4E99-89CF-AF98C0103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69" y="1011153"/>
            <a:ext cx="10889061" cy="57677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8D7AD5F-B5AE-46C1-AB0A-2E4A0E26B3E2}"/>
              </a:ext>
            </a:extLst>
          </p:cNvPr>
          <p:cNvSpPr/>
          <p:nvPr/>
        </p:nvSpPr>
        <p:spPr>
          <a:xfrm>
            <a:off x="3388093" y="4591251"/>
            <a:ext cx="683393" cy="20213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C14F76-4ED0-46EA-814C-4A852D3CE14D}"/>
              </a:ext>
            </a:extLst>
          </p:cNvPr>
          <p:cNvSpPr/>
          <p:nvPr/>
        </p:nvSpPr>
        <p:spPr>
          <a:xfrm>
            <a:off x="3388093" y="5399773"/>
            <a:ext cx="875899" cy="20213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E9267E-4C0E-456E-B399-5101E5A1F85C}"/>
              </a:ext>
            </a:extLst>
          </p:cNvPr>
          <p:cNvSpPr/>
          <p:nvPr/>
        </p:nvSpPr>
        <p:spPr>
          <a:xfrm>
            <a:off x="4360244" y="5967663"/>
            <a:ext cx="519764" cy="2406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D15F777-1A4D-44FC-9656-0BE64B2D3C80}"/>
              </a:ext>
            </a:extLst>
          </p:cNvPr>
          <p:cNvSpPr/>
          <p:nvPr/>
        </p:nvSpPr>
        <p:spPr>
          <a:xfrm>
            <a:off x="6400800" y="3012707"/>
            <a:ext cx="952901" cy="5847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639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2346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>
                <a:latin typeface="標楷體" panose="03000509000000000000" pitchFamily="65" charset="-120"/>
                <a:ea typeface="標楷體" panose="03000509000000000000" pitchFamily="65" charset="-120"/>
              </a:rPr>
              <a:t>子流程角色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過濾器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部門主管是執行</a:t>
            </a:r>
            <a:r>
              <a:rPr lang="zh-TW" altLang="en-US" sz="32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專案任務工作回報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人員的主管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E019EE4-4E38-49DC-AA94-0D21555D3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44" y="1011153"/>
            <a:ext cx="5002140" cy="584684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4CE5CD9-0B3D-41E2-B3AF-FA7AB9529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560" y="1526160"/>
            <a:ext cx="5928662" cy="442269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47FA1B1-84B1-40D7-949E-B92E6726AD01}"/>
              </a:ext>
            </a:extLst>
          </p:cNvPr>
          <p:cNvSpPr/>
          <p:nvPr/>
        </p:nvSpPr>
        <p:spPr>
          <a:xfrm>
            <a:off x="2543503" y="6411310"/>
            <a:ext cx="987973" cy="3678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6DF6A7-F2DA-46A9-B20A-06CCCBDE1804}"/>
              </a:ext>
            </a:extLst>
          </p:cNvPr>
          <p:cNvSpPr/>
          <p:nvPr/>
        </p:nvSpPr>
        <p:spPr>
          <a:xfrm>
            <a:off x="9427779" y="5412828"/>
            <a:ext cx="1124607" cy="4204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F9CD19C-9D8C-4B09-821B-BD86CBEFE8AD}"/>
              </a:ext>
            </a:extLst>
          </p:cNvPr>
          <p:cNvCxnSpPr/>
          <p:nvPr/>
        </p:nvCxnSpPr>
        <p:spPr>
          <a:xfrm>
            <a:off x="4834759" y="5171090"/>
            <a:ext cx="1376855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3B294AC-8489-4A89-B472-BB70925791C4}"/>
              </a:ext>
            </a:extLst>
          </p:cNvPr>
          <p:cNvSpPr txBox="1"/>
          <p:nvPr/>
        </p:nvSpPr>
        <p:spPr>
          <a:xfrm>
            <a:off x="6910166" y="3059668"/>
            <a:ext cx="201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輸入過濾器名稱</a:t>
            </a:r>
          </a:p>
        </p:txBody>
      </p:sp>
    </p:spTree>
    <p:extLst>
      <p:ext uri="{BB962C8B-B14F-4D97-AF65-F5344CB8AC3E}">
        <p14:creationId xmlns:p14="http://schemas.microsoft.com/office/powerpoint/2010/main" val="790867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7" y="426378"/>
            <a:ext cx="13010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子流程角色過濾器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部門主管是執行</a:t>
            </a:r>
            <a:r>
              <a:rPr lang="zh-TW" altLang="en-US" sz="32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專案任務工作回報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人員的主管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7FA1B1-84B1-40D7-949E-B92E6726AD01}"/>
              </a:ext>
            </a:extLst>
          </p:cNvPr>
          <p:cNvSpPr/>
          <p:nvPr/>
        </p:nvSpPr>
        <p:spPr>
          <a:xfrm>
            <a:off x="2543503" y="6411310"/>
            <a:ext cx="987973" cy="3678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4DE05F-FA35-4A3B-A3A5-7805BA348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816" y="1143121"/>
            <a:ext cx="7426367" cy="571487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2152BCA-4E98-4256-8AFA-F11B992342F6}"/>
              </a:ext>
            </a:extLst>
          </p:cNvPr>
          <p:cNvSpPr/>
          <p:nvPr/>
        </p:nvSpPr>
        <p:spPr>
          <a:xfrm>
            <a:off x="7704083" y="6411310"/>
            <a:ext cx="1082565" cy="3678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86C7BE-2E2B-44CD-A0E4-6799EB31911E}"/>
              </a:ext>
            </a:extLst>
          </p:cNvPr>
          <p:cNvSpPr txBox="1"/>
          <p:nvPr/>
        </p:nvSpPr>
        <p:spPr>
          <a:xfrm>
            <a:off x="8008884" y="1944414"/>
            <a:ext cx="2060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程式碼如下頁</a:t>
            </a:r>
          </a:p>
        </p:txBody>
      </p:sp>
    </p:spTree>
    <p:extLst>
      <p:ext uri="{BB962C8B-B14F-4D97-AF65-F5344CB8AC3E}">
        <p14:creationId xmlns:p14="http://schemas.microsoft.com/office/powerpoint/2010/main" val="11989229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2212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子流程角色過濾器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部門主管是執行</a:t>
            </a:r>
            <a:r>
              <a:rPr lang="zh-TW" altLang="en-US" sz="3200" u="sng" dirty="0">
                <a:latin typeface="標楷體" panose="03000509000000000000" pitchFamily="65" charset="-120"/>
                <a:ea typeface="標楷體" panose="03000509000000000000" pitchFamily="65" charset="-120"/>
              </a:rPr>
              <a:t>專案任務工作回報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人員的主管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7FA1B1-84B1-40D7-949E-B92E6726AD01}"/>
              </a:ext>
            </a:extLst>
          </p:cNvPr>
          <p:cNvSpPr/>
          <p:nvPr/>
        </p:nvSpPr>
        <p:spPr>
          <a:xfrm>
            <a:off x="2543503" y="6411310"/>
            <a:ext cx="987973" cy="3678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DE84B06-7A54-4FCB-A6FA-68F5AAC28676}"/>
              </a:ext>
            </a:extLst>
          </p:cNvPr>
          <p:cNvSpPr txBox="1"/>
          <p:nvPr/>
        </p:nvSpPr>
        <p:spPr>
          <a:xfrm>
            <a:off x="1093075" y="1011153"/>
            <a:ext cx="10005849" cy="526297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TW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org.bonitasoft.engine.bpm.flownode.ArchivedHumanTaskInstance</a:t>
            </a:r>
            <a:endParaRPr lang="en-US" altLang="zh-TW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TW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org.bonitasoft.engine.bpm.flownode.ArchivedHumanTaskInstanceSearchDescriptor</a:t>
            </a:r>
          </a:p>
          <a:p>
            <a:r>
              <a:rPr lang="en-US" altLang="zh-TW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TW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org.bonitasoft.engine.search.SearchOptionsBuilder</a:t>
            </a:r>
            <a:endParaRPr lang="en-US" altLang="zh-TW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TW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TW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org.bonitasoft.engine.search.SearchResult</a:t>
            </a:r>
            <a:endParaRPr lang="en-US" altLang="zh-TW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zh-TW" altLang="en-US" sz="1600" dirty="0">
              <a:latin typeface="Consolas" panose="020B0609020204030204" pitchFamily="49" charset="0"/>
            </a:endParaRPr>
          </a:p>
          <a:p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def</a:t>
            </a:r>
            <a:r>
              <a:rPr lang="en-US" altLang="zh-TW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taskName</a:t>
            </a:r>
            <a:r>
              <a:rPr lang="en-US" altLang="zh-TW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zh-TW" altLang="en-US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專案任務工作回報</a:t>
            </a:r>
            <a:r>
              <a:rPr lang="en-US" altLang="zh-TW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</a:p>
          <a:p>
            <a:endParaRPr lang="zh-TW" altLang="en-US" sz="1600" dirty="0">
              <a:latin typeface="Consolas" panose="020B0609020204030204" pitchFamily="49" charset="0"/>
            </a:endParaRPr>
          </a:p>
          <a:p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zh-TW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SearchOptionsBuilder</a:t>
            </a:r>
            <a:r>
              <a:rPr lang="en-US" altLang="zh-TW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searchOptionsBuilder</a:t>
            </a:r>
            <a:r>
              <a:rPr lang="en-US" altLang="zh-TW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TW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SearchOptionsBuilder</a:t>
            </a:r>
            <a:r>
              <a:rPr lang="en-US" altLang="zh-TW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(0, 1)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.filter(ArchivedHumanTaskInstanceSearchDescriptor.</a:t>
            </a:r>
            <a:r>
              <a:rPr lang="en-US" altLang="zh-TW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PARENT_PROCESS_INSTANCE_ID</a:t>
            </a:r>
            <a:r>
              <a:rPr lang="en-US" altLang="zh-TW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processInstanceId</a:t>
            </a:r>
            <a:r>
              <a:rPr lang="en-US" altLang="zh-TW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.filter(ArchivedHumanTaskInstanceSearchDescriptor.</a:t>
            </a:r>
            <a:r>
              <a:rPr lang="en-US" altLang="zh-TW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TW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taskName</a:t>
            </a:r>
            <a:r>
              <a:rPr lang="en-US" altLang="zh-TW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).filter(</a:t>
            </a:r>
            <a:r>
              <a:rPr lang="en-US" altLang="zh-TW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ArchivedHumanTaskInstanceSearchDescriptor.</a:t>
            </a:r>
            <a:r>
              <a:rPr lang="en-US" altLang="zh-TW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TERMINAL</a:t>
            </a:r>
            <a:r>
              <a:rPr lang="en-US" altLang="zh-TW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TW" sz="1600" b="1" i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zh-TW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zh-TW" altLang="en-US" sz="1600" dirty="0">
              <a:latin typeface="Consolas" panose="020B0609020204030204" pitchFamily="49" charset="0"/>
            </a:endParaRPr>
          </a:p>
          <a:p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SearchResult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ArchivedHumanTaskInstance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zh-TW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searchResult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apiAccessor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.processAPI.searchArchivedHumanTasks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searchOptionsBuilder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.done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endParaRPr lang="zh-TW" altLang="en-US" sz="1600" dirty="0">
              <a:latin typeface="Consolas" panose="020B0609020204030204" pitchFamily="49" charset="0"/>
            </a:endParaRPr>
          </a:p>
          <a:p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zh-TW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List&lt;</a:t>
            </a:r>
            <a:r>
              <a:rPr lang="en-US" altLang="zh-TW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ArchivedHumanTaskInstance</a:t>
            </a:r>
            <a:r>
              <a:rPr lang="en-US" altLang="zh-TW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zh-TW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tasks</a:t>
            </a:r>
            <a:r>
              <a:rPr lang="en-US" altLang="zh-TW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TW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searchResult</a:t>
            </a:r>
            <a:r>
              <a:rPr lang="en-US" altLang="zh-TW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.result</a:t>
            </a:r>
            <a:endParaRPr lang="en-US" altLang="zh-TW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zh-TW" altLang="en-US" sz="1600" dirty="0">
              <a:latin typeface="Consolas" panose="020B0609020204030204" pitchFamily="49" charset="0"/>
            </a:endParaRPr>
          </a:p>
          <a:p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tasks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1600" dirty="0" err="1">
                <a:solidFill>
                  <a:srgbClr val="FF00CC"/>
                </a:solidFill>
                <a:latin typeface="Consolas" panose="020B0609020204030204" pitchFamily="49" charset="0"/>
              </a:rPr>
              <a:t>first</a:t>
            </a:r>
            <a:r>
              <a:rPr lang="en-US" altLang="zh-TW" sz="16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zh-TW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executedBy</a:t>
            </a:r>
            <a:endParaRPr lang="en-US" altLang="zh-TW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zh-TW" altLang="en-US" sz="1600" dirty="0">
              <a:latin typeface="Consolas" panose="020B0609020204030204" pitchFamily="49" charset="0"/>
            </a:endParaRPr>
          </a:p>
          <a:p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633131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部門主管完工送審判斷結果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審核通過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4B3DA2-B7C4-45A7-8413-E5271BA1E921}"/>
              </a:ext>
            </a:extLst>
          </p:cNvPr>
          <p:cNvSpPr/>
          <p:nvPr/>
        </p:nvSpPr>
        <p:spPr>
          <a:xfrm>
            <a:off x="8740254" y="6431621"/>
            <a:ext cx="960793" cy="3332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54CEE78-7B94-42B6-9316-900BE4E03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2" y="1118232"/>
            <a:ext cx="10793686" cy="5739768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D14D8DC3-D269-41B7-ADDF-2B0BE3B0E5D1}"/>
              </a:ext>
            </a:extLst>
          </p:cNvPr>
          <p:cNvCxnSpPr/>
          <p:nvPr/>
        </p:nvCxnSpPr>
        <p:spPr>
          <a:xfrm>
            <a:off x="7315200" y="3137836"/>
            <a:ext cx="356135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0D5B252D-CE58-4DA8-9642-E8BAA1FBF04E}"/>
              </a:ext>
            </a:extLst>
          </p:cNvPr>
          <p:cNvSpPr/>
          <p:nvPr/>
        </p:nvSpPr>
        <p:spPr>
          <a:xfrm>
            <a:off x="2891741" y="4650203"/>
            <a:ext cx="693019" cy="21175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44238E-530C-407A-BF95-B88D5223878B}"/>
              </a:ext>
            </a:extLst>
          </p:cNvPr>
          <p:cNvSpPr/>
          <p:nvPr/>
        </p:nvSpPr>
        <p:spPr>
          <a:xfrm>
            <a:off x="3960145" y="5953926"/>
            <a:ext cx="875899" cy="23631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8F9DD5-FCBC-4BF5-B637-62F259BFF7CC}"/>
              </a:ext>
            </a:extLst>
          </p:cNvPr>
          <p:cNvSpPr/>
          <p:nvPr/>
        </p:nvSpPr>
        <p:spPr>
          <a:xfrm>
            <a:off x="5471311" y="6142120"/>
            <a:ext cx="211756" cy="2363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2CF844E-B3D4-41B5-A460-D2D1E5BA6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457" y="3609576"/>
            <a:ext cx="4626543" cy="3248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A4CA316-543D-4A69-BF50-C7FD0B907228}"/>
              </a:ext>
            </a:extLst>
          </p:cNvPr>
          <p:cNvCxnSpPr/>
          <p:nvPr/>
        </p:nvCxnSpPr>
        <p:spPr>
          <a:xfrm flipV="1">
            <a:off x="5698156" y="5496025"/>
            <a:ext cx="1973179" cy="77002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B1F9CF9-FB4D-46EC-BF92-61011599A14A}"/>
              </a:ext>
            </a:extLst>
          </p:cNvPr>
          <p:cNvSpPr txBox="1"/>
          <p:nvPr/>
        </p:nvSpPr>
        <p:spPr>
          <a:xfrm>
            <a:off x="10676383" y="4073627"/>
            <a:ext cx="1269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審核同意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F8D1B95-2842-4DDA-94DC-E86C576AEEC8}"/>
              </a:ext>
            </a:extLst>
          </p:cNvPr>
          <p:cNvSpPr txBox="1"/>
          <p:nvPr/>
        </p:nvSpPr>
        <p:spPr>
          <a:xfrm>
            <a:off x="8152597" y="5100053"/>
            <a:ext cx="432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0000C0"/>
                </a:solidFill>
                <a:latin typeface="Consolas" panose="020B0609020204030204" pitchFamily="49" charset="0"/>
              </a:rPr>
              <a:t>model</a:t>
            </a:r>
            <a:r>
              <a:rPr lang="en-US" altLang="zh-TW" dirty="0" err="1">
                <a:solidFill>
                  <a:srgbClr val="000000"/>
                </a:solidFill>
                <a:latin typeface="Consolas" panose="020B0609020204030204" pitchFamily="49" charset="0"/>
              </a:rPr>
              <a:t>.dmApprovalStatus</a:t>
            </a:r>
            <a:r>
              <a:rPr lang="en-US" altLang="zh-TW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zh-TW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8031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部門主管完工送審判斷結果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審核失敗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325F63-DAD5-45A4-947C-0078506E6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99" y="1011153"/>
            <a:ext cx="10820002" cy="5765032"/>
          </a:xfrm>
          <a:prstGeom prst="rect">
            <a:avLst/>
          </a:prstGeom>
        </p:spPr>
      </p:pic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40997D32-5567-4AB8-B45E-D11BE8EFA43F}"/>
              </a:ext>
            </a:extLst>
          </p:cNvPr>
          <p:cNvCxnSpPr/>
          <p:nvPr/>
        </p:nvCxnSpPr>
        <p:spPr>
          <a:xfrm rot="10800000">
            <a:off x="6015790" y="2223437"/>
            <a:ext cx="1405289" cy="952901"/>
          </a:xfrm>
          <a:prstGeom prst="bentConnector3">
            <a:avLst>
              <a:gd name="adj1" fmla="val 685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1C5B82A6-B096-46DF-AD1E-34BE03E7DE08}"/>
              </a:ext>
            </a:extLst>
          </p:cNvPr>
          <p:cNvSpPr/>
          <p:nvPr/>
        </p:nvSpPr>
        <p:spPr>
          <a:xfrm>
            <a:off x="2916455" y="4543124"/>
            <a:ext cx="721894" cy="24063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E038D18-872E-4994-AD4C-F61CCEB426C0}"/>
              </a:ext>
            </a:extLst>
          </p:cNvPr>
          <p:cNvSpPr/>
          <p:nvPr/>
        </p:nvSpPr>
        <p:spPr>
          <a:xfrm>
            <a:off x="3416968" y="5678905"/>
            <a:ext cx="914400" cy="2406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162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建立組織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新增組織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9907D81B-B4D4-48B8-933A-8FB22A5B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9537" y="6446641"/>
            <a:ext cx="1312025" cy="365125"/>
          </a:xfrm>
        </p:spPr>
        <p:txBody>
          <a:bodyPr/>
          <a:lstStyle/>
          <a:p>
            <a:fld id="{C1343A42-B037-4911-8EE8-398BADC7BBC2}" type="slidenum">
              <a:rPr lang="zh-TW" altLang="en-US" sz="1800" smtClean="0">
                <a:solidFill>
                  <a:schemeClr val="accent2"/>
                </a:solidFill>
              </a:rPr>
              <a:t>5</a:t>
            </a:fld>
            <a:endParaRPr lang="zh-TW" altLang="en-US" sz="1800" dirty="0">
              <a:solidFill>
                <a:schemeClr val="accent2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CE8DEA-2F66-48C2-B658-A438CFDB4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17"/>
          <a:stretch/>
        </p:blipFill>
        <p:spPr>
          <a:xfrm>
            <a:off x="400691" y="1106228"/>
            <a:ext cx="9911137" cy="5228403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924D3EE-8872-4280-8D17-F64E22D1F147}"/>
              </a:ext>
            </a:extLst>
          </p:cNvPr>
          <p:cNvSpPr/>
          <p:nvPr/>
        </p:nvSpPr>
        <p:spPr>
          <a:xfrm>
            <a:off x="506165" y="2063750"/>
            <a:ext cx="1011485" cy="18838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EBFDA9A-E003-4CC3-802F-C2E3C143A912}"/>
              </a:ext>
            </a:extLst>
          </p:cNvPr>
          <p:cNvCxnSpPr>
            <a:cxnSpLocks/>
          </p:cNvCxnSpPr>
          <p:nvPr/>
        </p:nvCxnSpPr>
        <p:spPr>
          <a:xfrm flipV="1">
            <a:off x="1517650" y="1011154"/>
            <a:ext cx="1174750" cy="1147846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163CAD3-0B7C-463B-891F-D7E37899DBF3}"/>
              </a:ext>
            </a:extLst>
          </p:cNvPr>
          <p:cNvSpPr txBox="1"/>
          <p:nvPr/>
        </p:nvSpPr>
        <p:spPr>
          <a:xfrm>
            <a:off x="2712079" y="856730"/>
            <a:ext cx="219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滑鼠右鍵</a:t>
            </a:r>
            <a:r>
              <a:rPr lang="en-US" altLang="zh-TW" sz="16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-&gt;New</a:t>
            </a:r>
            <a:endParaRPr lang="zh-TW" altLang="en-US" sz="1600" dirty="0">
              <a:solidFill>
                <a:schemeClr val="accent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87144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設定完成之後測試流程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E84E068-A52C-4A82-B34B-07F639415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35" y="921815"/>
            <a:ext cx="11152129" cy="593618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BB1E622-297A-498B-A9BB-092CA00E810B}"/>
              </a:ext>
            </a:extLst>
          </p:cNvPr>
          <p:cNvSpPr/>
          <p:nvPr/>
        </p:nvSpPr>
        <p:spPr>
          <a:xfrm>
            <a:off x="4572001" y="1286933"/>
            <a:ext cx="254000" cy="2455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DB095AA-A587-477F-A120-18F4981EB7C2}"/>
              </a:ext>
            </a:extLst>
          </p:cNvPr>
          <p:cNvCxnSpPr/>
          <p:nvPr/>
        </p:nvCxnSpPr>
        <p:spPr>
          <a:xfrm flipV="1">
            <a:off x="4831882" y="1011153"/>
            <a:ext cx="654518" cy="38451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A65458B8-8626-4A7A-9EDC-88B49BCA12AA}"/>
              </a:ext>
            </a:extLst>
          </p:cNvPr>
          <p:cNvSpPr txBox="1"/>
          <p:nvPr/>
        </p:nvSpPr>
        <p:spPr>
          <a:xfrm>
            <a:off x="5493634" y="826487"/>
            <a:ext cx="194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結果如下頁</a:t>
            </a:r>
          </a:p>
        </p:txBody>
      </p:sp>
    </p:spTree>
    <p:extLst>
      <p:ext uri="{BB962C8B-B14F-4D97-AF65-F5344CB8AC3E}">
        <p14:creationId xmlns:p14="http://schemas.microsoft.com/office/powerpoint/2010/main" val="2676078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設定完成之後測試流程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4DF2EB-68DF-4570-973A-95A73DB2A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45" y="1241659"/>
            <a:ext cx="11785109" cy="561634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B2E27A9-C57C-47D9-8F75-24DFDB2B8066}"/>
              </a:ext>
            </a:extLst>
          </p:cNvPr>
          <p:cNvSpPr txBox="1"/>
          <p:nvPr/>
        </p:nvSpPr>
        <p:spPr>
          <a:xfrm>
            <a:off x="9355755" y="4882964"/>
            <a:ext cx="2541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*起單*</a:t>
            </a:r>
          </a:p>
        </p:txBody>
      </p:sp>
    </p:spTree>
    <p:extLst>
      <p:ext uri="{BB962C8B-B14F-4D97-AF65-F5344CB8AC3E}">
        <p14:creationId xmlns:p14="http://schemas.microsoft.com/office/powerpoint/2010/main" val="4663755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送出後登出帳號換下一人執行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6DEF66D-73F9-4E89-BA9C-EE251E4D7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60" y="1203158"/>
            <a:ext cx="11878880" cy="565484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193C108-F08C-4141-87A9-988F19505983}"/>
              </a:ext>
            </a:extLst>
          </p:cNvPr>
          <p:cNvSpPr/>
          <p:nvPr/>
        </p:nvSpPr>
        <p:spPr>
          <a:xfrm>
            <a:off x="11194180" y="1280159"/>
            <a:ext cx="413886" cy="3753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FEE6411A-3B13-4B91-91F5-4CD3291BE06D}"/>
              </a:ext>
            </a:extLst>
          </p:cNvPr>
          <p:cNvCxnSpPr>
            <a:cxnSpLocks/>
          </p:cNvCxnSpPr>
          <p:nvPr/>
        </p:nvCxnSpPr>
        <p:spPr>
          <a:xfrm flipH="1">
            <a:off x="9900533" y="1472665"/>
            <a:ext cx="1293648" cy="265657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B487160A-C589-45C0-B00A-8AB11014A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645" y="2316822"/>
            <a:ext cx="4625888" cy="37619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EE4F96E-AAF3-4B72-B957-80AD2DC1212E}"/>
              </a:ext>
            </a:extLst>
          </p:cNvPr>
          <p:cNvSpPr/>
          <p:nvPr/>
        </p:nvSpPr>
        <p:spPr>
          <a:xfrm>
            <a:off x="5409398" y="5505651"/>
            <a:ext cx="686602" cy="40426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2649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下一人的待執行任務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5402180-0F4B-433D-A762-C32C3F7A0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96" y="1203158"/>
            <a:ext cx="11524808" cy="54922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0D7FE3C-F222-4646-968A-368CA2D632C2}"/>
              </a:ext>
            </a:extLst>
          </p:cNvPr>
          <p:cNvSpPr/>
          <p:nvPr/>
        </p:nvSpPr>
        <p:spPr>
          <a:xfrm>
            <a:off x="2396691" y="5120640"/>
            <a:ext cx="8874492" cy="394636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700E7E9-8FA7-4880-A21B-44DBE4B0B21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833937" y="4282742"/>
            <a:ext cx="721895" cy="83789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77EC617F-78AE-4FFC-A2D0-46AD733B2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099" y="1877462"/>
            <a:ext cx="5069305" cy="2405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977D445-37AB-49E5-93E1-0C480C9742AE}"/>
              </a:ext>
            </a:extLst>
          </p:cNvPr>
          <p:cNvSpPr/>
          <p:nvPr/>
        </p:nvSpPr>
        <p:spPr>
          <a:xfrm>
            <a:off x="333596" y="2781701"/>
            <a:ext cx="1803212" cy="3561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8364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執行任務完成可查看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D2E04CA-2311-4C4C-B25A-EE6D01330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1" y="1155032"/>
            <a:ext cx="11993098" cy="570296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F54FDAB-6366-4015-B12C-D8BD5213BE4D}"/>
              </a:ext>
            </a:extLst>
          </p:cNvPr>
          <p:cNvSpPr/>
          <p:nvPr/>
        </p:nvSpPr>
        <p:spPr>
          <a:xfrm>
            <a:off x="166068" y="3570972"/>
            <a:ext cx="1803212" cy="3561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2B7DE9-6741-49DF-9B36-EAD5C8508516}"/>
              </a:ext>
            </a:extLst>
          </p:cNvPr>
          <p:cNvSpPr/>
          <p:nvPr/>
        </p:nvSpPr>
        <p:spPr>
          <a:xfrm>
            <a:off x="2271562" y="5226517"/>
            <a:ext cx="9192125" cy="394636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AB8CFE0-8220-4C9C-A431-41EA004BB684}"/>
              </a:ext>
            </a:extLst>
          </p:cNvPr>
          <p:cNvCxnSpPr>
            <a:cxnSpLocks/>
          </p:cNvCxnSpPr>
          <p:nvPr/>
        </p:nvCxnSpPr>
        <p:spPr>
          <a:xfrm flipV="1">
            <a:off x="6843562" y="4779193"/>
            <a:ext cx="1078030" cy="47620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>
            <a:extLst>
              <a:ext uri="{FF2B5EF4-FFF2-40B4-BE49-F238E27FC236}">
                <a16:creationId xmlns:a16="http://schemas.microsoft.com/office/drawing/2014/main" id="{85D78684-E570-4B4C-8467-877EE7F56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693" y="837398"/>
            <a:ext cx="8271307" cy="39417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6BE096D-22AB-400E-AF9E-D8CB7F96AE31}"/>
              </a:ext>
            </a:extLst>
          </p:cNvPr>
          <p:cNvSpPr/>
          <p:nvPr/>
        </p:nvSpPr>
        <p:spPr>
          <a:xfrm>
            <a:off x="4918509" y="1472665"/>
            <a:ext cx="442763" cy="182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B665C3-60AE-4ECB-845A-4427940D209C}"/>
              </a:ext>
            </a:extLst>
          </p:cNvPr>
          <p:cNvSpPr txBox="1"/>
          <p:nvPr/>
        </p:nvSpPr>
        <p:spPr>
          <a:xfrm>
            <a:off x="9009246" y="3401695"/>
            <a:ext cx="25410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可查看流程目前執行到哪</a:t>
            </a:r>
          </a:p>
        </p:txBody>
      </p:sp>
    </p:spTree>
    <p:extLst>
      <p:ext uri="{BB962C8B-B14F-4D97-AF65-F5344CB8AC3E}">
        <p14:creationId xmlns:p14="http://schemas.microsoft.com/office/powerpoint/2010/main" val="4242472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8C5F414-66DA-4FF4-B49B-40107B490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43A42-B037-4911-8EE8-398BADC7BBC2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5ACFD20-EF2C-45EA-8D14-884DD4440CFC}"/>
              </a:ext>
            </a:extLst>
          </p:cNvPr>
          <p:cNvSpPr txBox="1"/>
          <p:nvPr/>
        </p:nvSpPr>
        <p:spPr>
          <a:xfrm>
            <a:off x="749184" y="1716163"/>
            <a:ext cx="1069363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測試流程也可用本機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Postman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endParaRPr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或將流程部署至雲端用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Postman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</a:t>
            </a:r>
            <a:endParaRPr lang="en-US" altLang="zh-TW" sz="4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(Postman</a:t>
            </a:r>
            <a:r>
              <a:rPr lang="zh-TW" altLang="en-US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測試查看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  <a:hlinkClick r:id="rId2"/>
              </a:rPr>
              <a:t>https://hackmd.io/MLzZz5LIT3CnsOE2s7-1KQ?view</a:t>
            </a:r>
            <a:r>
              <a:rPr lang="en-US" altLang="zh-TW" sz="44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8270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將流程部署至雲端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E7DD22E-26C7-451E-BCC0-C3A8C32B5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03"/>
          <a:stretch/>
        </p:blipFill>
        <p:spPr>
          <a:xfrm>
            <a:off x="590284" y="1011153"/>
            <a:ext cx="11011431" cy="584684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F52E905-EC9C-4063-A22F-BF572C0B80FC}"/>
              </a:ext>
            </a:extLst>
          </p:cNvPr>
          <p:cNvSpPr/>
          <p:nvPr/>
        </p:nvSpPr>
        <p:spPr>
          <a:xfrm>
            <a:off x="3946358" y="4071486"/>
            <a:ext cx="1713297" cy="413887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9A15699-879C-4932-9345-0EFCB2C076D8}"/>
              </a:ext>
            </a:extLst>
          </p:cNvPr>
          <p:cNvSpPr txBox="1"/>
          <p:nvPr/>
        </p:nvSpPr>
        <p:spPr>
          <a:xfrm>
            <a:off x="5062889" y="4485373"/>
            <a:ext cx="260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流程與子流程皆要</a:t>
            </a:r>
            <a:r>
              <a:rPr lang="en-US" altLang="zh-TW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Build</a:t>
            </a:r>
            <a:endParaRPr lang="zh-TW" altLang="en-US" dirty="0">
              <a:solidFill>
                <a:schemeClr val="accent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419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將流程部署至雲端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FF3FB0-9A04-443F-BAC7-61A7118E9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0450"/>
            <a:ext cx="12192000" cy="57975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AE5ED0C-6BC6-4A08-9FE4-F24B852E694C}"/>
              </a:ext>
            </a:extLst>
          </p:cNvPr>
          <p:cNvSpPr/>
          <p:nvPr/>
        </p:nvSpPr>
        <p:spPr>
          <a:xfrm>
            <a:off x="11762072" y="1135781"/>
            <a:ext cx="429928" cy="37538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52FD8B41-47D0-4B6C-999F-137BE1E68086}"/>
              </a:ext>
            </a:extLst>
          </p:cNvPr>
          <p:cNvCxnSpPr/>
          <p:nvPr/>
        </p:nvCxnSpPr>
        <p:spPr>
          <a:xfrm flipH="1">
            <a:off x="11174931" y="1530417"/>
            <a:ext cx="818147" cy="80852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3DCE755C-F1D1-421B-BD4E-5B87D1D3B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52" y="2253236"/>
            <a:ext cx="5144979" cy="341197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150EB1D-AEFF-4B15-A8F1-72D019ED44DE}"/>
              </a:ext>
            </a:extLst>
          </p:cNvPr>
          <p:cNvSpPr/>
          <p:nvPr/>
        </p:nvSpPr>
        <p:spPr>
          <a:xfrm>
            <a:off x="6208295" y="3176337"/>
            <a:ext cx="1405288" cy="1280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89439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將流程部署至雲端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AF7960C-D6E9-49A5-A5CE-6CFC663BF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23" b="9193"/>
          <a:stretch/>
        </p:blipFill>
        <p:spPr>
          <a:xfrm>
            <a:off x="0" y="1304223"/>
            <a:ext cx="12192000" cy="555377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2DA6512-4632-4C91-9448-84D5D100CC09}"/>
              </a:ext>
            </a:extLst>
          </p:cNvPr>
          <p:cNvSpPr/>
          <p:nvPr/>
        </p:nvSpPr>
        <p:spPr>
          <a:xfrm>
            <a:off x="288758" y="2329313"/>
            <a:ext cx="1520791" cy="250257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69CB35-A7C2-4F6F-B6C2-926C1997862A}"/>
              </a:ext>
            </a:extLst>
          </p:cNvPr>
          <p:cNvSpPr/>
          <p:nvPr/>
        </p:nvSpPr>
        <p:spPr>
          <a:xfrm>
            <a:off x="10212404" y="2425566"/>
            <a:ext cx="904775" cy="4620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966FF4-B0C5-43A6-A172-7D14BA992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366" y="3253731"/>
            <a:ext cx="8255267" cy="29224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B5BFF46-E206-473B-9B61-820953B14E3F}"/>
              </a:ext>
            </a:extLst>
          </p:cNvPr>
          <p:cNvCxnSpPr/>
          <p:nvPr/>
        </p:nvCxnSpPr>
        <p:spPr>
          <a:xfrm flipH="1">
            <a:off x="10223633" y="2876190"/>
            <a:ext cx="412283" cy="88728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9B42DB54-5796-4FDA-AA03-1C43D2DB5CCB}"/>
              </a:ext>
            </a:extLst>
          </p:cNvPr>
          <p:cNvSpPr/>
          <p:nvPr/>
        </p:nvSpPr>
        <p:spPr>
          <a:xfrm>
            <a:off x="9509760" y="4562375"/>
            <a:ext cx="539015" cy="5582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6C2E858-A67E-466D-878D-FF70D7231885}"/>
              </a:ext>
            </a:extLst>
          </p:cNvPr>
          <p:cNvSpPr txBox="1"/>
          <p:nvPr/>
        </p:nvSpPr>
        <p:spPr>
          <a:xfrm>
            <a:off x="9083845" y="5120640"/>
            <a:ext cx="152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選擇檔案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D7ED427-B407-4414-8852-0419E84F03F2}"/>
              </a:ext>
            </a:extLst>
          </p:cNvPr>
          <p:cNvSpPr/>
          <p:nvPr/>
        </p:nvSpPr>
        <p:spPr>
          <a:xfrm>
            <a:off x="5284270" y="5394460"/>
            <a:ext cx="792480" cy="3806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6F39100-BC93-424B-8958-FEBDD5D53C76}"/>
              </a:ext>
            </a:extLst>
          </p:cNvPr>
          <p:cNvSpPr txBox="1"/>
          <p:nvPr/>
        </p:nvSpPr>
        <p:spPr>
          <a:xfrm>
            <a:off x="9005233" y="6284620"/>
            <a:ext cx="205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*子流程也要匯入</a:t>
            </a:r>
          </a:p>
        </p:txBody>
      </p:sp>
    </p:spTree>
    <p:extLst>
      <p:ext uri="{BB962C8B-B14F-4D97-AF65-F5344CB8AC3E}">
        <p14:creationId xmlns:p14="http://schemas.microsoft.com/office/powerpoint/2010/main" val="25695722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將流程部署至雲端</a:t>
            </a:r>
            <a:endParaRPr lang="en-US" altLang="zh-TW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6F39100-BC93-424B-8958-FEBDD5D53C76}"/>
              </a:ext>
            </a:extLst>
          </p:cNvPr>
          <p:cNvSpPr txBox="1"/>
          <p:nvPr/>
        </p:nvSpPr>
        <p:spPr>
          <a:xfrm>
            <a:off x="9005233" y="6284620"/>
            <a:ext cx="205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*子流程也要匯入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B8051D-B765-4F09-9BFA-0417E2015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8019"/>
            <a:ext cx="12192000" cy="581025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B20BAF73-45CE-454D-BCD3-295A5B0E9317}"/>
              </a:ext>
            </a:extLst>
          </p:cNvPr>
          <p:cNvSpPr txBox="1"/>
          <p:nvPr/>
        </p:nvSpPr>
        <p:spPr>
          <a:xfrm>
            <a:off x="3603855" y="641821"/>
            <a:ext cx="553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*</a:t>
            </a:r>
            <a:r>
              <a:rPr lang="en-US" altLang="zh-TW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install</a:t>
            </a:r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完會在</a:t>
            </a:r>
            <a:r>
              <a:rPr lang="en-US" altLang="zh-TW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Disable</a:t>
            </a:r>
            <a:r>
              <a:rPr lang="zh-TW" altLang="en-US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，要去打勾變成</a:t>
            </a:r>
            <a:r>
              <a:rPr lang="en-US" altLang="zh-TW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Enable</a:t>
            </a:r>
            <a:endParaRPr lang="zh-TW" altLang="en-US" dirty="0">
              <a:solidFill>
                <a:schemeClr val="accent2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53282BF-CEA1-48C7-A69F-0FD5F26AB42C}"/>
              </a:ext>
            </a:extLst>
          </p:cNvPr>
          <p:cNvSpPr/>
          <p:nvPr/>
        </p:nvSpPr>
        <p:spPr>
          <a:xfrm>
            <a:off x="10347158" y="3955983"/>
            <a:ext cx="365760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424C85B-D1FD-44EF-87A1-4A5F68639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738" y="4981324"/>
            <a:ext cx="5838523" cy="2016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CE261D9-05F9-4EB5-A543-1CE7676A794B}"/>
              </a:ext>
            </a:extLst>
          </p:cNvPr>
          <p:cNvCxnSpPr>
            <a:stCxn id="7" idx="2"/>
          </p:cNvCxnSpPr>
          <p:nvPr/>
        </p:nvCxnSpPr>
        <p:spPr>
          <a:xfrm flipH="1">
            <a:off x="9015261" y="4325315"/>
            <a:ext cx="1514777" cy="149796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5CBDB498-6CF9-49B9-895F-DE0013290AA8}"/>
              </a:ext>
            </a:extLst>
          </p:cNvPr>
          <p:cNvSpPr/>
          <p:nvPr/>
        </p:nvSpPr>
        <p:spPr>
          <a:xfrm>
            <a:off x="5512884" y="6431622"/>
            <a:ext cx="58311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0851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建立組織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新增部門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9907D81B-B4D4-48B8-933A-8FB22A5B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9537" y="6446641"/>
            <a:ext cx="1312025" cy="365125"/>
          </a:xfrm>
        </p:spPr>
        <p:txBody>
          <a:bodyPr/>
          <a:lstStyle/>
          <a:p>
            <a:fld id="{C1343A42-B037-4911-8EE8-398BADC7BBC2}" type="slidenum">
              <a:rPr lang="zh-TW" altLang="en-US" sz="1800" smtClean="0">
                <a:solidFill>
                  <a:schemeClr val="accent2"/>
                </a:solidFill>
              </a:rPr>
              <a:t>6</a:t>
            </a:fld>
            <a:endParaRPr lang="zh-TW" altLang="en-US" sz="1800" dirty="0">
              <a:solidFill>
                <a:schemeClr val="accent2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B7E2872-59B4-4632-9205-C04097430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28" y="1011153"/>
            <a:ext cx="10972144" cy="584684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8CA476C-E8F0-429F-A105-06BA6ABB169B}"/>
              </a:ext>
            </a:extLst>
          </p:cNvPr>
          <p:cNvSpPr/>
          <p:nvPr/>
        </p:nvSpPr>
        <p:spPr>
          <a:xfrm>
            <a:off x="2997200" y="2552700"/>
            <a:ext cx="704850" cy="2159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036455F8-A808-4BE6-B67C-B093526A4383}"/>
              </a:ext>
            </a:extLst>
          </p:cNvPr>
          <p:cNvCxnSpPr>
            <a:cxnSpLocks/>
          </p:cNvCxnSpPr>
          <p:nvPr/>
        </p:nvCxnSpPr>
        <p:spPr>
          <a:xfrm flipV="1">
            <a:off x="3412560" y="2273300"/>
            <a:ext cx="711200" cy="2794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064F5AA-A332-4F1B-85F6-7DFEBABEAC1D}"/>
              </a:ext>
            </a:extLst>
          </p:cNvPr>
          <p:cNvSpPr txBox="1"/>
          <p:nvPr/>
        </p:nvSpPr>
        <p:spPr>
          <a:xfrm>
            <a:off x="4094622" y="2099844"/>
            <a:ext cx="219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新增部門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5401EF-1505-4155-9B80-F49AD42E024F}"/>
              </a:ext>
            </a:extLst>
          </p:cNvPr>
          <p:cNvSpPr/>
          <p:nvPr/>
        </p:nvSpPr>
        <p:spPr>
          <a:xfrm>
            <a:off x="3738033" y="2552700"/>
            <a:ext cx="829587" cy="2159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AD61D32-EE9A-4F2B-A420-EC6E3F021F44}"/>
              </a:ext>
            </a:extLst>
          </p:cNvPr>
          <p:cNvCxnSpPr>
            <a:cxnSpLocks/>
          </p:cNvCxnSpPr>
          <p:nvPr/>
        </p:nvCxnSpPr>
        <p:spPr>
          <a:xfrm>
            <a:off x="4145910" y="2768600"/>
            <a:ext cx="813440" cy="116597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26BB1E9-72D2-48AB-944E-9F84FB134BA4}"/>
              </a:ext>
            </a:extLst>
          </p:cNvPr>
          <p:cNvSpPr txBox="1"/>
          <p:nvPr/>
        </p:nvSpPr>
        <p:spPr>
          <a:xfrm>
            <a:off x="3796381" y="4006272"/>
            <a:ext cx="2675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點選部門後</a:t>
            </a:r>
            <a:endParaRPr lang="en-US" altLang="zh-TW" sz="1600" dirty="0">
              <a:solidFill>
                <a:schemeClr val="bg2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>
                <a:solidFill>
                  <a:schemeClr val="bg2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在此部門底下新增子部門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45C5C3D-AE56-4D47-81A0-30F589F55B45}"/>
              </a:ext>
            </a:extLst>
          </p:cNvPr>
          <p:cNvSpPr/>
          <p:nvPr/>
        </p:nvSpPr>
        <p:spPr>
          <a:xfrm>
            <a:off x="3476322" y="1957938"/>
            <a:ext cx="394636" cy="221381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01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>
            <a:extLst>
              <a:ext uri="{FF2B5EF4-FFF2-40B4-BE49-F238E27FC236}">
                <a16:creationId xmlns:a16="http://schemas.microsoft.com/office/drawing/2014/main" id="{99E38F16-0D26-4320-8C2E-957612A94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0" y="967108"/>
            <a:ext cx="11056219" cy="589089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建立組織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新增角色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9907D81B-B4D4-48B8-933A-8FB22A5B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9537" y="6446641"/>
            <a:ext cx="1312025" cy="365125"/>
          </a:xfrm>
        </p:spPr>
        <p:txBody>
          <a:bodyPr/>
          <a:lstStyle/>
          <a:p>
            <a:fld id="{C1343A42-B037-4911-8EE8-398BADC7BBC2}" type="slidenum">
              <a:rPr lang="zh-TW" altLang="en-US" sz="1800" smtClean="0">
                <a:solidFill>
                  <a:schemeClr val="accent2"/>
                </a:solidFill>
              </a:rPr>
              <a:t>7</a:t>
            </a:fld>
            <a:endParaRPr lang="zh-TW" altLang="en-US" sz="1800" dirty="0">
              <a:solidFill>
                <a:schemeClr val="accent2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7DEECA-DBBC-4FC8-B775-3033B7CA7361}"/>
              </a:ext>
            </a:extLst>
          </p:cNvPr>
          <p:cNvSpPr/>
          <p:nvPr/>
        </p:nvSpPr>
        <p:spPr>
          <a:xfrm>
            <a:off x="3832458" y="1909813"/>
            <a:ext cx="394636" cy="221381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2017A20-1D02-4E64-BF32-28F3D0AF14F3}"/>
              </a:ext>
            </a:extLst>
          </p:cNvPr>
          <p:cNvSpPr/>
          <p:nvPr/>
        </p:nvSpPr>
        <p:spPr>
          <a:xfrm>
            <a:off x="2984500" y="2550160"/>
            <a:ext cx="615950" cy="177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F9ACFEF-0B0E-48FE-A695-E2D829FEBC4D}"/>
              </a:ext>
            </a:extLst>
          </p:cNvPr>
          <p:cNvCxnSpPr>
            <a:stCxn id="15" idx="3"/>
          </p:cNvCxnSpPr>
          <p:nvPr/>
        </p:nvCxnSpPr>
        <p:spPr>
          <a:xfrm>
            <a:off x="3600450" y="2639060"/>
            <a:ext cx="984250" cy="38735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49C13D7-6B40-4F18-A1B7-5FC94533EF63}"/>
              </a:ext>
            </a:extLst>
          </p:cNvPr>
          <p:cNvSpPr txBox="1"/>
          <p:nvPr/>
        </p:nvSpPr>
        <p:spPr>
          <a:xfrm>
            <a:off x="4092575" y="3115310"/>
            <a:ext cx="219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新增組織角色</a:t>
            </a:r>
          </a:p>
        </p:txBody>
      </p:sp>
    </p:spTree>
    <p:extLst>
      <p:ext uri="{BB962C8B-B14F-4D97-AF65-F5344CB8AC3E}">
        <p14:creationId xmlns:p14="http://schemas.microsoft.com/office/powerpoint/2010/main" val="3626053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建立組織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新增使用者</a:t>
            </a:r>
            <a:r>
              <a:rPr lang="en-US" altLang="zh-TW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9907D81B-B4D4-48B8-933A-8FB22A5B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9537" y="6446641"/>
            <a:ext cx="1312025" cy="365125"/>
          </a:xfrm>
        </p:spPr>
        <p:txBody>
          <a:bodyPr/>
          <a:lstStyle/>
          <a:p>
            <a:fld id="{C1343A42-B037-4911-8EE8-398BADC7BBC2}" type="slidenum">
              <a:rPr lang="zh-TW" altLang="en-US" sz="1800" smtClean="0">
                <a:solidFill>
                  <a:schemeClr val="accent2"/>
                </a:solidFill>
              </a:rPr>
              <a:t>8</a:t>
            </a:fld>
            <a:endParaRPr lang="zh-TW" altLang="en-US" sz="1800" dirty="0">
              <a:solidFill>
                <a:schemeClr val="accent2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DE8FD2A-515F-46FF-9F54-B5BA114D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78" y="987555"/>
            <a:ext cx="11017844" cy="58704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D288188-039D-4946-A85C-13149DD87296}"/>
              </a:ext>
            </a:extLst>
          </p:cNvPr>
          <p:cNvSpPr/>
          <p:nvPr/>
        </p:nvSpPr>
        <p:spPr>
          <a:xfrm>
            <a:off x="4155440" y="1915160"/>
            <a:ext cx="375920" cy="238760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88A5F1D-8D4F-4958-AAD7-E08A14F69712}"/>
              </a:ext>
            </a:extLst>
          </p:cNvPr>
          <p:cNvSpPr/>
          <p:nvPr/>
        </p:nvSpPr>
        <p:spPr>
          <a:xfrm>
            <a:off x="2992120" y="2565400"/>
            <a:ext cx="635000" cy="1676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AAC00533-7BB1-44A4-9387-104A17DFD308}"/>
              </a:ext>
            </a:extLst>
          </p:cNvPr>
          <p:cNvCxnSpPr>
            <a:stCxn id="4" idx="3"/>
          </p:cNvCxnSpPr>
          <p:nvPr/>
        </p:nvCxnSpPr>
        <p:spPr>
          <a:xfrm flipV="1">
            <a:off x="3627120" y="2443480"/>
            <a:ext cx="833120" cy="20574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655F293-C05C-4AB6-8F15-12ADAABACAC2}"/>
              </a:ext>
            </a:extLst>
          </p:cNvPr>
          <p:cNvSpPr txBox="1"/>
          <p:nvPr/>
        </p:nvSpPr>
        <p:spPr>
          <a:xfrm>
            <a:off x="4415604" y="2207796"/>
            <a:ext cx="219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新增使用者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FC86B41-E9A4-4CDA-9932-7735DE3F96C3}"/>
              </a:ext>
            </a:extLst>
          </p:cNvPr>
          <p:cNvSpPr txBox="1"/>
          <p:nvPr/>
        </p:nvSpPr>
        <p:spPr>
          <a:xfrm>
            <a:off x="5904891" y="2768973"/>
            <a:ext cx="219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登入時使用者姓名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81A4F23-061B-44DC-9297-03DB1515716A}"/>
              </a:ext>
            </a:extLst>
          </p:cNvPr>
          <p:cNvSpPr txBox="1"/>
          <p:nvPr/>
        </p:nvSpPr>
        <p:spPr>
          <a:xfrm>
            <a:off x="5904891" y="3160873"/>
            <a:ext cx="219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登入時使用者密碼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6E4CEF9-89AC-4597-9C43-A2B15A8D0156}"/>
              </a:ext>
            </a:extLst>
          </p:cNvPr>
          <p:cNvSpPr txBox="1"/>
          <p:nvPr/>
        </p:nvSpPr>
        <p:spPr>
          <a:xfrm>
            <a:off x="5904891" y="4304170"/>
            <a:ext cx="219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2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設定直屬主管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443F80-FE1D-46BC-B67E-1988FC60BC9C}"/>
              </a:ext>
            </a:extLst>
          </p:cNvPr>
          <p:cNvSpPr/>
          <p:nvPr/>
        </p:nvSpPr>
        <p:spPr>
          <a:xfrm>
            <a:off x="7995920" y="2938250"/>
            <a:ext cx="401320" cy="169277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B4E1931-08EE-497F-AA8E-DE72176A5F68}"/>
              </a:ext>
            </a:extLst>
          </p:cNvPr>
          <p:cNvCxnSpPr>
            <a:stCxn id="7" idx="3"/>
          </p:cNvCxnSpPr>
          <p:nvPr/>
        </p:nvCxnSpPr>
        <p:spPr>
          <a:xfrm flipV="1">
            <a:off x="8397240" y="2768973"/>
            <a:ext cx="609600" cy="253916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F7A5775-2272-400F-B9AC-B5DC72EDDDD8}"/>
              </a:ext>
            </a:extLst>
          </p:cNvPr>
          <p:cNvSpPr txBox="1"/>
          <p:nvPr/>
        </p:nvSpPr>
        <p:spPr>
          <a:xfrm>
            <a:off x="8993531" y="2574127"/>
            <a:ext cx="1642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建立該員工隸屬</a:t>
            </a:r>
            <a:endParaRPr lang="en-US" altLang="zh-TW" sz="1600" dirty="0">
              <a:solidFill>
                <a:schemeClr val="bg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組織</a:t>
            </a:r>
            <a:r>
              <a:rPr lang="en-US" altLang="zh-TW" sz="1600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&amp;</a:t>
            </a:r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角色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7D97732-4A5E-419F-9E50-CCF2DBE0400B}"/>
              </a:ext>
            </a:extLst>
          </p:cNvPr>
          <p:cNvSpPr txBox="1"/>
          <p:nvPr/>
        </p:nvSpPr>
        <p:spPr>
          <a:xfrm>
            <a:off x="7945120" y="3558470"/>
            <a:ext cx="219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隸屬組織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A487C80-1BE9-4B3C-8581-E4AE1CD8416E}"/>
              </a:ext>
            </a:extLst>
          </p:cNvPr>
          <p:cNvSpPr txBox="1"/>
          <p:nvPr/>
        </p:nvSpPr>
        <p:spPr>
          <a:xfrm>
            <a:off x="9093200" y="3558470"/>
            <a:ext cx="219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隸屬角色</a:t>
            </a:r>
          </a:p>
        </p:txBody>
      </p:sp>
    </p:spTree>
    <p:extLst>
      <p:ext uri="{BB962C8B-B14F-4D97-AF65-F5344CB8AC3E}">
        <p14:creationId xmlns:p14="http://schemas.microsoft.com/office/powerpoint/2010/main" val="149803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>
            <a:extLst>
              <a:ext uri="{FF2B5EF4-FFF2-40B4-BE49-F238E27FC236}">
                <a16:creationId xmlns:a16="http://schemas.microsoft.com/office/drawing/2014/main" id="{3BA4E6D6-398F-46FD-AA0C-DBC512E1E558}"/>
              </a:ext>
            </a:extLst>
          </p:cNvPr>
          <p:cNvSpPr txBox="1"/>
          <p:nvPr/>
        </p:nvSpPr>
        <p:spPr>
          <a:xfrm>
            <a:off x="166068" y="426378"/>
            <a:ext cx="10693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標楷體" panose="03000509000000000000" pitchFamily="65" charset="-120"/>
                <a:ea typeface="標楷體" panose="03000509000000000000" pitchFamily="65" charset="-120"/>
              </a:rPr>
              <a:t>部署組織</a:t>
            </a:r>
            <a:endParaRPr lang="en-US" sz="3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投影片編號版面配置區 3">
            <a:extLst>
              <a:ext uri="{FF2B5EF4-FFF2-40B4-BE49-F238E27FC236}">
                <a16:creationId xmlns:a16="http://schemas.microsoft.com/office/drawing/2014/main" id="{9907D81B-B4D4-48B8-933A-8FB22A5B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9537" y="6446641"/>
            <a:ext cx="1312025" cy="365125"/>
          </a:xfrm>
        </p:spPr>
        <p:txBody>
          <a:bodyPr/>
          <a:lstStyle/>
          <a:p>
            <a:fld id="{C1343A42-B037-4911-8EE8-398BADC7BBC2}" type="slidenum">
              <a:rPr lang="zh-TW" altLang="en-US" sz="1800" smtClean="0">
                <a:solidFill>
                  <a:schemeClr val="accent2"/>
                </a:solidFill>
              </a:rPr>
              <a:t>9</a:t>
            </a:fld>
            <a:endParaRPr lang="zh-TW" altLang="en-US" sz="1800" dirty="0">
              <a:solidFill>
                <a:schemeClr val="accent2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CE8DEA-2F66-48C2-B658-A438CFDB4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17"/>
          <a:stretch/>
        </p:blipFill>
        <p:spPr>
          <a:xfrm>
            <a:off x="400691" y="1106228"/>
            <a:ext cx="9911137" cy="522840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E1D46B0-0855-4F6B-9209-EBCC37615E90}"/>
              </a:ext>
            </a:extLst>
          </p:cNvPr>
          <p:cNvSpPr/>
          <p:nvPr/>
        </p:nvSpPr>
        <p:spPr>
          <a:xfrm>
            <a:off x="2506133" y="2159000"/>
            <a:ext cx="541867" cy="16933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D369D54F-B926-41F3-B56E-9B6785BE6BC0}"/>
              </a:ext>
            </a:extLst>
          </p:cNvPr>
          <p:cNvCxnSpPr/>
          <p:nvPr/>
        </p:nvCxnSpPr>
        <p:spPr>
          <a:xfrm flipV="1">
            <a:off x="3048000" y="2055458"/>
            <a:ext cx="4419600" cy="196675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E3221635-1C07-4BFC-B794-078E12057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404" y="592666"/>
            <a:ext cx="4255591" cy="25908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A99ED56-2814-4785-9D2B-D1A67224EFB5}"/>
              </a:ext>
            </a:extLst>
          </p:cNvPr>
          <p:cNvSpPr txBox="1"/>
          <p:nvPr/>
        </p:nvSpPr>
        <p:spPr>
          <a:xfrm>
            <a:off x="9020121" y="1645920"/>
            <a:ext cx="219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輸入預設人員姓名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39F50D7-EB73-43CB-BB1D-A48AAA9F84B8}"/>
              </a:ext>
            </a:extLst>
          </p:cNvPr>
          <p:cNvSpPr/>
          <p:nvPr/>
        </p:nvSpPr>
        <p:spPr>
          <a:xfrm>
            <a:off x="10526007" y="2858703"/>
            <a:ext cx="679049" cy="259882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2B8453D-E080-46B5-94C7-B27F16805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0036" y="4034377"/>
            <a:ext cx="2399327" cy="780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8227421D-A4CA-4669-AC58-CE4CACA9A45D}"/>
              </a:ext>
            </a:extLst>
          </p:cNvPr>
          <p:cNvCxnSpPr>
            <a:endCxn id="12" idx="0"/>
          </p:cNvCxnSpPr>
          <p:nvPr/>
        </p:nvCxnSpPr>
        <p:spPr>
          <a:xfrm>
            <a:off x="10859699" y="3183466"/>
            <a:ext cx="1" cy="850911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C4D7AC1-FDE7-4029-90CC-9B87AD3C59DB}"/>
              </a:ext>
            </a:extLst>
          </p:cNvPr>
          <p:cNvSpPr txBox="1"/>
          <p:nvPr/>
        </p:nvSpPr>
        <p:spPr>
          <a:xfrm>
            <a:off x="2939203" y="2353733"/>
            <a:ext cx="2194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設定完成按</a:t>
            </a:r>
            <a:r>
              <a:rPr lang="en-US" altLang="zh-TW" sz="1600" dirty="0">
                <a:solidFill>
                  <a:schemeClr val="bg2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Deploy</a:t>
            </a:r>
            <a:endParaRPr lang="zh-TW" altLang="en-US" sz="1600" dirty="0">
              <a:solidFill>
                <a:schemeClr val="bg2">
                  <a:lumMod val="7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DABA504-6AE1-4B5C-8525-168215BD7E90}"/>
              </a:ext>
            </a:extLst>
          </p:cNvPr>
          <p:cNvSpPr/>
          <p:nvPr/>
        </p:nvSpPr>
        <p:spPr>
          <a:xfrm>
            <a:off x="2529135" y="1947285"/>
            <a:ext cx="476532" cy="196675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3433770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20109</TotalTime>
  <Words>1146</Words>
  <Application>Microsoft Office PowerPoint</Application>
  <PresentationFormat>寬螢幕</PresentationFormat>
  <Paragraphs>238</Paragraphs>
  <Slides>59</Slides>
  <Notes>54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6" baseType="lpstr">
      <vt:lpstr>新細明體</vt:lpstr>
      <vt:lpstr>標楷體</vt:lpstr>
      <vt:lpstr>Agency FB</vt:lpstr>
      <vt:lpstr>Calibri</vt:lpstr>
      <vt:lpstr>Calibri Light</vt:lpstr>
      <vt:lpstr>Consolas</vt:lpstr>
      <vt:lpstr>回顧</vt:lpstr>
      <vt:lpstr>Bonita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SWINGVY</dc:title>
  <dc:creator>User</dc:creator>
  <cp:lastModifiedBy>資管系一乙-范燁庭</cp:lastModifiedBy>
  <cp:revision>276</cp:revision>
  <dcterms:created xsi:type="dcterms:W3CDTF">2021-07-01T17:26:22Z</dcterms:created>
  <dcterms:modified xsi:type="dcterms:W3CDTF">2022-01-25T06:03:47Z</dcterms:modified>
</cp:coreProperties>
</file>